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  <p:sldId id="258" r:id="rId4"/>
    <p:sldId id="263" r:id="rId5"/>
    <p:sldId id="262" r:id="rId6"/>
    <p:sldId id="264" r:id="rId7"/>
    <p:sldId id="273" r:id="rId8"/>
    <p:sldId id="272" r:id="rId9"/>
    <p:sldId id="266" r:id="rId10"/>
    <p:sldId id="267" r:id="rId11"/>
    <p:sldId id="268" r:id="rId12"/>
    <p:sldId id="269" r:id="rId13"/>
    <p:sldId id="270" r:id="rId14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92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42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9D0E31E-7CAD-1262-3677-0D0411202C4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D66C0D3C-9341-4F1F-69BF-FAD373B1078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B2F35EA-779A-FAEF-C1DC-2AFDEF97C3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970BBC-C0F1-4146-BC00-5A8565069E54}" type="datetimeFigureOut">
              <a:rPr lang="es-ES" smtClean="0"/>
              <a:t>25/09/2025</a:t>
            </a:fld>
            <a:endParaRPr lang="es-ES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D129EA8-3BD1-1B8C-7B3B-22A92225B3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7670CB1-EDB1-860F-BDF2-C994991ECA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6D45C-004D-4E6C-A807-A6841642792D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7046094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8AF78C1-94C9-BAF8-2F96-64D5A6EF04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F8300423-C9F4-B8F3-92BC-38DAE342744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9CF3C4B-84F6-21FA-34B6-D9DF774B68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970BBC-C0F1-4146-BC00-5A8565069E54}" type="datetimeFigureOut">
              <a:rPr lang="es-ES" smtClean="0"/>
              <a:t>25/09/2025</a:t>
            </a:fld>
            <a:endParaRPr lang="es-ES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18F93E74-0B53-BB58-2769-66FBC40AAA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38B6740-3516-2209-76B1-A8A86BC235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6D45C-004D-4E6C-A807-A6841642792D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845122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8A040322-DE80-A9ED-1EC8-14D890D93A9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4A2F5458-9ECD-9C32-2162-E720D76A16B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8A8DFC0-7B13-9BD5-B8F8-AB3E3A7F9E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970BBC-C0F1-4146-BC00-5A8565069E54}" type="datetimeFigureOut">
              <a:rPr lang="es-ES" smtClean="0"/>
              <a:t>25/09/2025</a:t>
            </a:fld>
            <a:endParaRPr lang="es-ES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852132D-C1FA-4F00-F725-81959666B3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FF781FA-E68A-2648-7342-13EE12DB2D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6D45C-004D-4E6C-A807-A6841642792D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1871416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8DE6106-A600-AD87-0D0E-EF428EA2C9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D7C39BF-987F-772D-77E1-72BEA24057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2005AA4A-93CF-7C4F-6160-2CCDCA7B1F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970BBC-C0F1-4146-BC00-5A8565069E54}" type="datetimeFigureOut">
              <a:rPr lang="es-ES" smtClean="0"/>
              <a:t>25/09/2025</a:t>
            </a:fld>
            <a:endParaRPr lang="es-ES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73371BE-E1DB-5070-A694-345412C433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F55F494-8BE9-FC1A-BAA6-2DCE3B1E2D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6D45C-004D-4E6C-A807-A6841642792D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5577492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06F42D7-1A1B-C592-9977-545969007C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ECB400F0-5A67-3FFF-EA2D-7D1BFE30C0D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50A29B9-672D-7502-7432-ABC71F8C35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970BBC-C0F1-4146-BC00-5A8565069E54}" type="datetimeFigureOut">
              <a:rPr lang="es-ES" smtClean="0"/>
              <a:t>25/09/2025</a:t>
            </a:fld>
            <a:endParaRPr lang="es-ES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6E75351-2CEE-6923-9B73-563AD73BE5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9C79195-E788-92AE-8828-34C5B72B9C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6D45C-004D-4E6C-A807-A6841642792D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327974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44E3861-0CD5-49CD-8A63-E2A8B8D697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49FC604-62DF-EEFD-0AB2-FE68C571C89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E47C6E93-8955-605E-0090-5E137839D6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3CE63D32-9A7B-73DC-EA7D-3C73CD49D3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970BBC-C0F1-4146-BC00-5A8565069E54}" type="datetimeFigureOut">
              <a:rPr lang="es-ES" smtClean="0"/>
              <a:t>25/09/2025</a:t>
            </a:fld>
            <a:endParaRPr lang="es-ES" dirty="0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2E97920C-697B-9F6E-D8AC-E600DAE0BC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88D8EC13-7114-27B4-E6A5-72ECED43FB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6D45C-004D-4E6C-A807-A6841642792D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0992368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2FA4B6F-708C-7507-A86B-FD97E5946D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1EA3031D-B2B8-171F-939B-C662927AF8D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8C7B01E7-0283-3080-4CB4-61B7955ACEC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8234C6B3-D24B-852E-AC46-22C879575F4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82F1006A-58C9-2E96-6726-5C33AAA4E4B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6EB4FA06-20B5-D86F-C98F-776E54230B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970BBC-C0F1-4146-BC00-5A8565069E54}" type="datetimeFigureOut">
              <a:rPr lang="es-ES" smtClean="0"/>
              <a:t>25/09/2025</a:t>
            </a:fld>
            <a:endParaRPr lang="es-ES" dirty="0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AF46C251-2858-FDC3-5277-F8F9A793E9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C9CA9CC4-C47B-9706-EA18-BB3ADD9D1B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6D45C-004D-4E6C-A807-A6841642792D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6170735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C18ACC9-689B-97A6-0E45-3C5C0B7608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4F77D445-CEDF-2762-62E6-4A868A2CC3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970BBC-C0F1-4146-BC00-5A8565069E54}" type="datetimeFigureOut">
              <a:rPr lang="es-ES" smtClean="0"/>
              <a:t>25/09/2025</a:t>
            </a:fld>
            <a:endParaRPr lang="es-ES" dirty="0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C984675B-B1E7-AA17-FB85-2A0051BCE3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B676A8EE-9F50-9A02-4E61-95F967B63F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6D45C-004D-4E6C-A807-A6841642792D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1901644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6C3F4FFF-B72B-D3FD-CF33-ED980BA560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970BBC-C0F1-4146-BC00-5A8565069E54}" type="datetimeFigureOut">
              <a:rPr lang="es-ES" smtClean="0"/>
              <a:t>25/09/2025</a:t>
            </a:fld>
            <a:endParaRPr lang="es-ES" dirty="0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19CBEE07-1423-AEFA-FCE5-0ED3563CEB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A97AD01C-533E-3A3B-4FA9-2CD1E41409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6D45C-004D-4E6C-A807-A6841642792D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0382149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7F333F5-AD46-8808-EA3C-EEA2585A86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3654CAD-40C5-B959-7F22-F1178CDAE4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E919498E-CA77-2573-89A8-85F28001FE5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2C740FBF-C414-72A3-CF24-4093555D05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970BBC-C0F1-4146-BC00-5A8565069E54}" type="datetimeFigureOut">
              <a:rPr lang="es-ES" smtClean="0"/>
              <a:t>25/09/2025</a:t>
            </a:fld>
            <a:endParaRPr lang="es-ES" dirty="0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396762D9-8F4E-E391-8C8B-B1D7305062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A4DDA335-1BBB-C3C1-FFBA-7E84DC9C37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6D45C-004D-4E6C-A807-A6841642792D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8036585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8AD9361-6644-C5B6-EF29-B59DF3CFA9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BA25737D-DA07-5859-C255-C4B34A9E416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 dirty="0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07A6A3DB-4D68-E5F0-5FDF-8EE78F9EBA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0F0A2863-D9CD-5578-76D6-4C251254AD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970BBC-C0F1-4146-BC00-5A8565069E54}" type="datetimeFigureOut">
              <a:rPr lang="es-ES" smtClean="0"/>
              <a:t>25/09/2025</a:t>
            </a:fld>
            <a:endParaRPr lang="es-ES" dirty="0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73F45A0C-FEE1-7E31-09CD-D246CB452B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D9147448-C268-F75D-990C-12BF7F86AF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6D45C-004D-4E6C-A807-A6841642792D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3161002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F8EC377A-760A-76C7-654F-C026F0C2DD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B615336F-A6FA-A0B1-75B3-624CBE5D705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55676E1-9705-A906-10A9-9DBB2D9DFD2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970BBC-C0F1-4146-BC00-5A8565069E54}" type="datetimeFigureOut">
              <a:rPr lang="es-ES" smtClean="0"/>
              <a:t>25/09/2025</a:t>
            </a:fld>
            <a:endParaRPr lang="es-ES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95E2DDE-6930-0D51-787B-C9C2B72646C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B239FB6-C673-3173-5BE6-7932FF18C24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B6D45C-004D-4E6C-A807-A6841642792D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4180004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1" name="Rectangle 30">
            <a:extLst>
              <a:ext uri="{FF2B5EF4-FFF2-40B4-BE49-F238E27FC236}">
                <a16:creationId xmlns:a16="http://schemas.microsoft.com/office/drawing/2014/main" id="{76906711-0AFB-47DD-A4B6-4E94B38B8C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203791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3" name="Freeform: Shape 32">
            <a:extLst>
              <a:ext uri="{FF2B5EF4-FFF2-40B4-BE49-F238E27FC236}">
                <a16:creationId xmlns:a16="http://schemas.microsoft.com/office/drawing/2014/main" id="{AA91F649-894C-41F6-A21D-3D1AC558E93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203791"/>
            <a:ext cx="12192000" cy="2877832"/>
          </a:xfrm>
          <a:custGeom>
            <a:avLst/>
            <a:gdLst>
              <a:gd name="connsiteX0" fmla="*/ 6789701 w 12192000"/>
              <a:gd name="connsiteY0" fmla="*/ 2809623 h 2877832"/>
              <a:gd name="connsiteX1" fmla="*/ 6788702 w 12192000"/>
              <a:gd name="connsiteY1" fmla="*/ 2809701 h 2877832"/>
              <a:gd name="connsiteX2" fmla="*/ 6788476 w 12192000"/>
              <a:gd name="connsiteY2" fmla="*/ 2810235 h 2877832"/>
              <a:gd name="connsiteX3" fmla="*/ 0 w 12192000"/>
              <a:gd name="connsiteY3" fmla="*/ 0 h 2877832"/>
              <a:gd name="connsiteX4" fmla="*/ 12192000 w 12192000"/>
              <a:gd name="connsiteY4" fmla="*/ 0 h 2877832"/>
              <a:gd name="connsiteX5" fmla="*/ 12192000 w 12192000"/>
              <a:gd name="connsiteY5" fmla="*/ 1915388 h 2877832"/>
              <a:gd name="connsiteX6" fmla="*/ 12061096 w 12192000"/>
              <a:gd name="connsiteY6" fmla="*/ 1954428 h 2877832"/>
              <a:gd name="connsiteX7" fmla="*/ 11676800 w 12192000"/>
              <a:gd name="connsiteY7" fmla="*/ 2058003 h 2877832"/>
              <a:gd name="connsiteX8" fmla="*/ 10425355 w 12192000"/>
              <a:gd name="connsiteY8" fmla="*/ 2341542 h 2877832"/>
              <a:gd name="connsiteX9" fmla="*/ 9424022 w 12192000"/>
              <a:gd name="connsiteY9" fmla="*/ 2516704 h 2877832"/>
              <a:gd name="connsiteX10" fmla="*/ 8458419 w 12192000"/>
              <a:gd name="connsiteY10" fmla="*/ 2650405 h 2877832"/>
              <a:gd name="connsiteX11" fmla="*/ 7715970 w 12192000"/>
              <a:gd name="connsiteY11" fmla="*/ 2730352 h 2877832"/>
              <a:gd name="connsiteX12" fmla="*/ 6951716 w 12192000"/>
              <a:gd name="connsiteY12" fmla="*/ 2796132 h 2877832"/>
              <a:gd name="connsiteX13" fmla="*/ 6936303 w 12192000"/>
              <a:gd name="connsiteY13" fmla="*/ 2798203 h 2877832"/>
              <a:gd name="connsiteX14" fmla="*/ 6790448 w 12192000"/>
              <a:gd name="connsiteY14" fmla="*/ 2809564 h 2877832"/>
              <a:gd name="connsiteX15" fmla="*/ 6799941 w 12192000"/>
              <a:gd name="connsiteY15" fmla="*/ 2811384 h 2877832"/>
              <a:gd name="connsiteX16" fmla="*/ 6835432 w 12192000"/>
              <a:gd name="connsiteY16" fmla="*/ 2809677 h 2877832"/>
              <a:gd name="connsiteX17" fmla="*/ 6884003 w 12192000"/>
              <a:gd name="connsiteY17" fmla="*/ 2806699 h 2877832"/>
              <a:gd name="connsiteX18" fmla="*/ 7578771 w 12192000"/>
              <a:gd name="connsiteY18" fmla="*/ 2774172 h 2877832"/>
              <a:gd name="connsiteX19" fmla="*/ 8623845 w 12192000"/>
              <a:gd name="connsiteY19" fmla="*/ 2687275 h 2877832"/>
              <a:gd name="connsiteX20" fmla="*/ 9479970 w 12192000"/>
              <a:gd name="connsiteY20" fmla="*/ 2583369 h 2877832"/>
              <a:gd name="connsiteX21" fmla="*/ 10629308 w 12192000"/>
              <a:gd name="connsiteY21" fmla="*/ 2389212 h 2877832"/>
              <a:gd name="connsiteX22" fmla="*/ 11998498 w 12192000"/>
              <a:gd name="connsiteY22" fmla="*/ 2063218 h 2877832"/>
              <a:gd name="connsiteX23" fmla="*/ 12192000 w 12192000"/>
              <a:gd name="connsiteY23" fmla="*/ 2006219 h 2877832"/>
              <a:gd name="connsiteX24" fmla="*/ 12192000 w 12192000"/>
              <a:gd name="connsiteY24" fmla="*/ 2060956 h 2877832"/>
              <a:gd name="connsiteX25" fmla="*/ 11829257 w 12192000"/>
              <a:gd name="connsiteY25" fmla="*/ 2166255 h 2877832"/>
              <a:gd name="connsiteX26" fmla="*/ 10939183 w 12192000"/>
              <a:gd name="connsiteY26" fmla="*/ 2380770 h 2877832"/>
              <a:gd name="connsiteX27" fmla="*/ 9985530 w 12192000"/>
              <a:gd name="connsiteY27" fmla="*/ 2560775 h 2877832"/>
              <a:gd name="connsiteX28" fmla="*/ 9186882 w 12192000"/>
              <a:gd name="connsiteY28" fmla="*/ 2676722 h 2877832"/>
              <a:gd name="connsiteX29" fmla="*/ 8578198 w 12192000"/>
              <a:gd name="connsiteY29" fmla="*/ 2746241 h 2877832"/>
              <a:gd name="connsiteX30" fmla="*/ 7864358 w 12192000"/>
              <a:gd name="connsiteY30" fmla="*/ 2807692 h 2877832"/>
              <a:gd name="connsiteX31" fmla="*/ 6935502 w 12192000"/>
              <a:gd name="connsiteY31" fmla="*/ 2859086 h 2877832"/>
              <a:gd name="connsiteX32" fmla="*/ 6477750 w 12192000"/>
              <a:gd name="connsiteY32" fmla="*/ 2872989 h 2877832"/>
              <a:gd name="connsiteX33" fmla="*/ 6362294 w 12192000"/>
              <a:gd name="connsiteY33" fmla="*/ 2877832 h 2877832"/>
              <a:gd name="connsiteX34" fmla="*/ 6057129 w 12192000"/>
              <a:gd name="connsiteY34" fmla="*/ 2877832 h 2877832"/>
              <a:gd name="connsiteX35" fmla="*/ 5977784 w 12192000"/>
              <a:gd name="connsiteY35" fmla="*/ 2873238 h 2877832"/>
              <a:gd name="connsiteX36" fmla="*/ 5265087 w 12192000"/>
              <a:gd name="connsiteY36" fmla="*/ 2836989 h 2877832"/>
              <a:gd name="connsiteX37" fmla="*/ 4346277 w 12192000"/>
              <a:gd name="connsiteY37" fmla="*/ 2774919 h 2877832"/>
              <a:gd name="connsiteX38" fmla="*/ 3373045 w 12192000"/>
              <a:gd name="connsiteY38" fmla="*/ 2676350 h 2877832"/>
              <a:gd name="connsiteX39" fmla="*/ 2362173 w 12192000"/>
              <a:gd name="connsiteY39" fmla="*/ 2557423 h 2877832"/>
              <a:gd name="connsiteX40" fmla="*/ 1233178 w 12192000"/>
              <a:gd name="connsiteY40" fmla="*/ 2384247 h 2877832"/>
              <a:gd name="connsiteX41" fmla="*/ 68500 w 12192000"/>
              <a:gd name="connsiteY41" fmla="*/ 2144540 h 2877832"/>
              <a:gd name="connsiteX42" fmla="*/ 0 w 12192000"/>
              <a:gd name="connsiteY42" fmla="*/ 2127185 h 2877832"/>
              <a:gd name="connsiteX43" fmla="*/ 0 w 12192000"/>
              <a:gd name="connsiteY43" fmla="*/ 2070696 h 2877832"/>
              <a:gd name="connsiteX44" fmla="*/ 72441 w 12192000"/>
              <a:gd name="connsiteY44" fmla="*/ 2089473 h 2877832"/>
              <a:gd name="connsiteX45" fmla="*/ 600716 w 12192000"/>
              <a:gd name="connsiteY45" fmla="*/ 2207843 h 2877832"/>
              <a:gd name="connsiteX46" fmla="*/ 1769512 w 12192000"/>
              <a:gd name="connsiteY46" fmla="*/ 2418011 h 2877832"/>
              <a:gd name="connsiteX47" fmla="*/ 2613554 w 12192000"/>
              <a:gd name="connsiteY47" fmla="*/ 2534953 h 2877832"/>
              <a:gd name="connsiteX48" fmla="*/ 2581134 w 12192000"/>
              <a:gd name="connsiteY48" fmla="*/ 2525022 h 2877832"/>
              <a:gd name="connsiteX49" fmla="*/ 1112635 w 12192000"/>
              <a:gd name="connsiteY49" fmla="*/ 2192325 h 2877832"/>
              <a:gd name="connsiteX50" fmla="*/ 420412 w 12192000"/>
              <a:gd name="connsiteY50" fmla="*/ 1992892 h 2877832"/>
              <a:gd name="connsiteX51" fmla="*/ 0 w 12192000"/>
              <a:gd name="connsiteY51" fmla="*/ 1853975 h 28778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</a:cxnLst>
            <a:rect l="l" t="t" r="r" b="b"/>
            <a:pathLst>
              <a:path w="12192000" h="2877832">
                <a:moveTo>
                  <a:pt x="6789701" y="2809623"/>
                </a:moveTo>
                <a:lnTo>
                  <a:pt x="6788702" y="2809701"/>
                </a:lnTo>
                <a:lnTo>
                  <a:pt x="6788476" y="2810235"/>
                </a:lnTo>
                <a:close/>
                <a:moveTo>
                  <a:pt x="0" y="0"/>
                </a:moveTo>
                <a:lnTo>
                  <a:pt x="12192000" y="0"/>
                </a:lnTo>
                <a:lnTo>
                  <a:pt x="12192000" y="1915388"/>
                </a:lnTo>
                <a:lnTo>
                  <a:pt x="12061096" y="1954428"/>
                </a:lnTo>
                <a:cubicBezTo>
                  <a:pt x="11933500" y="1990642"/>
                  <a:pt x="11805390" y="2025171"/>
                  <a:pt x="11676800" y="2058003"/>
                </a:cubicBezTo>
                <a:cubicBezTo>
                  <a:pt x="11262789" y="2165510"/>
                  <a:pt x="10845343" y="2259112"/>
                  <a:pt x="10425355" y="2341542"/>
                </a:cubicBezTo>
                <a:cubicBezTo>
                  <a:pt x="10092810" y="2406753"/>
                  <a:pt x="9759033" y="2465150"/>
                  <a:pt x="9424022" y="2516704"/>
                </a:cubicBezTo>
                <a:cubicBezTo>
                  <a:pt x="9102997" y="2566361"/>
                  <a:pt x="8781133" y="2610928"/>
                  <a:pt x="8458419" y="2650405"/>
                </a:cubicBezTo>
                <a:cubicBezTo>
                  <a:pt x="8211360" y="2680571"/>
                  <a:pt x="7963792" y="2706144"/>
                  <a:pt x="7715970" y="2730352"/>
                </a:cubicBezTo>
                <a:lnTo>
                  <a:pt x="6951716" y="2796132"/>
                </a:lnTo>
                <a:lnTo>
                  <a:pt x="6936303" y="2798203"/>
                </a:lnTo>
                <a:lnTo>
                  <a:pt x="6790448" y="2809564"/>
                </a:lnTo>
                <a:lnTo>
                  <a:pt x="6799941" y="2811384"/>
                </a:lnTo>
                <a:cubicBezTo>
                  <a:pt x="6811623" y="2811850"/>
                  <a:pt x="6823734" y="2809677"/>
                  <a:pt x="6835432" y="2809677"/>
                </a:cubicBezTo>
                <a:cubicBezTo>
                  <a:pt x="6851580" y="2809677"/>
                  <a:pt x="6867729" y="2807070"/>
                  <a:pt x="6884003" y="2806699"/>
                </a:cubicBezTo>
                <a:cubicBezTo>
                  <a:pt x="7115805" y="2801237"/>
                  <a:pt x="7347351" y="2789070"/>
                  <a:pt x="7578771" y="2774172"/>
                </a:cubicBezTo>
                <a:cubicBezTo>
                  <a:pt x="7927552" y="2751704"/>
                  <a:pt x="8276080" y="2723525"/>
                  <a:pt x="8623845" y="2687275"/>
                </a:cubicBezTo>
                <a:cubicBezTo>
                  <a:pt x="8909939" y="2657977"/>
                  <a:pt x="9195310" y="2623342"/>
                  <a:pt x="9479970" y="2583369"/>
                </a:cubicBezTo>
                <a:cubicBezTo>
                  <a:pt x="9864901" y="2528995"/>
                  <a:pt x="10248014" y="2464281"/>
                  <a:pt x="10629308" y="2389212"/>
                </a:cubicBezTo>
                <a:cubicBezTo>
                  <a:pt x="11090114" y="2298092"/>
                  <a:pt x="11546975" y="2190586"/>
                  <a:pt x="11998498" y="2063218"/>
                </a:cubicBezTo>
                <a:lnTo>
                  <a:pt x="12192000" y="2006219"/>
                </a:lnTo>
                <a:lnTo>
                  <a:pt x="12192000" y="2060956"/>
                </a:lnTo>
                <a:lnTo>
                  <a:pt x="11829257" y="2166255"/>
                </a:lnTo>
                <a:cubicBezTo>
                  <a:pt x="11534769" y="2245952"/>
                  <a:pt x="11238120" y="2316838"/>
                  <a:pt x="10939183" y="2380770"/>
                </a:cubicBezTo>
                <a:cubicBezTo>
                  <a:pt x="10622824" y="2448552"/>
                  <a:pt x="10304941" y="2508549"/>
                  <a:pt x="9985530" y="2560775"/>
                </a:cubicBezTo>
                <a:cubicBezTo>
                  <a:pt x="9720036" y="2604224"/>
                  <a:pt x="9453814" y="2642869"/>
                  <a:pt x="9186882" y="2676722"/>
                </a:cubicBezTo>
                <a:cubicBezTo>
                  <a:pt x="8984197" y="2702296"/>
                  <a:pt x="8781514" y="2726379"/>
                  <a:pt x="8578198" y="2746241"/>
                </a:cubicBezTo>
                <a:cubicBezTo>
                  <a:pt x="8340547" y="2768961"/>
                  <a:pt x="8102644" y="2790436"/>
                  <a:pt x="7864358" y="2807692"/>
                </a:cubicBezTo>
                <a:cubicBezTo>
                  <a:pt x="7554994" y="2830036"/>
                  <a:pt x="7245502" y="2847914"/>
                  <a:pt x="6935502" y="2859086"/>
                </a:cubicBezTo>
                <a:cubicBezTo>
                  <a:pt x="6782917" y="2864549"/>
                  <a:pt x="6630334" y="2868397"/>
                  <a:pt x="6477750" y="2872989"/>
                </a:cubicBezTo>
                <a:cubicBezTo>
                  <a:pt x="6439195" y="2870905"/>
                  <a:pt x="6400529" y="2872530"/>
                  <a:pt x="6362294" y="2877832"/>
                </a:cubicBezTo>
                <a:lnTo>
                  <a:pt x="6057129" y="2877832"/>
                </a:lnTo>
                <a:lnTo>
                  <a:pt x="5977784" y="2873238"/>
                </a:lnTo>
                <a:cubicBezTo>
                  <a:pt x="5740261" y="2860825"/>
                  <a:pt x="5502739" y="2847046"/>
                  <a:pt x="5265087" y="2836989"/>
                </a:cubicBezTo>
                <a:cubicBezTo>
                  <a:pt x="4958267" y="2824573"/>
                  <a:pt x="4651826" y="2804093"/>
                  <a:pt x="4346277" y="2774919"/>
                </a:cubicBezTo>
                <a:cubicBezTo>
                  <a:pt x="4021654" y="2744007"/>
                  <a:pt x="3697795" y="2709372"/>
                  <a:pt x="3373045" y="2676350"/>
                </a:cubicBezTo>
                <a:cubicBezTo>
                  <a:pt x="3035412" y="2642088"/>
                  <a:pt x="2698456" y="2602449"/>
                  <a:pt x="2362173" y="2557423"/>
                </a:cubicBezTo>
                <a:cubicBezTo>
                  <a:pt x="1984692" y="2507270"/>
                  <a:pt x="1608364" y="2449544"/>
                  <a:pt x="1233178" y="2384247"/>
                </a:cubicBezTo>
                <a:cubicBezTo>
                  <a:pt x="842181" y="2315534"/>
                  <a:pt x="453758" y="2237046"/>
                  <a:pt x="68500" y="2144540"/>
                </a:cubicBezTo>
                <a:lnTo>
                  <a:pt x="0" y="2127185"/>
                </a:lnTo>
                <a:lnTo>
                  <a:pt x="0" y="2070696"/>
                </a:lnTo>
                <a:lnTo>
                  <a:pt x="72441" y="2089473"/>
                </a:lnTo>
                <a:cubicBezTo>
                  <a:pt x="247961" y="2131651"/>
                  <a:pt x="424164" y="2170911"/>
                  <a:pt x="600716" y="2207843"/>
                </a:cubicBezTo>
                <a:cubicBezTo>
                  <a:pt x="988279" y="2288657"/>
                  <a:pt x="1378133" y="2357555"/>
                  <a:pt x="1769512" y="2418011"/>
                </a:cubicBezTo>
                <a:cubicBezTo>
                  <a:pt x="2052426" y="2461587"/>
                  <a:pt x="2335725" y="2501684"/>
                  <a:pt x="2613554" y="2534953"/>
                </a:cubicBezTo>
                <a:cubicBezTo>
                  <a:pt x="2605544" y="2537560"/>
                  <a:pt x="2594611" y="2527504"/>
                  <a:pt x="2581134" y="2525022"/>
                </a:cubicBezTo>
                <a:cubicBezTo>
                  <a:pt x="2087178" y="2433070"/>
                  <a:pt x="1597684" y="2322177"/>
                  <a:pt x="1112635" y="2192325"/>
                </a:cubicBezTo>
                <a:cubicBezTo>
                  <a:pt x="880453" y="2130254"/>
                  <a:pt x="649713" y="2063776"/>
                  <a:pt x="420412" y="1992892"/>
                </a:cubicBezTo>
                <a:lnTo>
                  <a:pt x="0" y="1853975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1017E855-6CE1-E047-DC76-7397D389852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38881" y="1594316"/>
            <a:ext cx="10909640" cy="1510301"/>
          </a:xfrm>
        </p:spPr>
        <p:txBody>
          <a:bodyPr anchor="ctr">
            <a:normAutofit/>
          </a:bodyPr>
          <a:lstStyle/>
          <a:p>
            <a:r>
              <a:rPr lang="es-ES" sz="5100" dirty="0">
                <a:solidFill>
                  <a:srgbClr val="FFFFFF"/>
                </a:solidFill>
              </a:rPr>
              <a:t>PROGRAMA DE ÉXITO EDUCATIVO: ACOMPAÑAMIENTO Y REFUERZO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453AE195-E1B4-DD79-C08E-F595B9DA1A5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895601" y="3104617"/>
            <a:ext cx="6396204" cy="662542"/>
          </a:xfrm>
        </p:spPr>
        <p:txBody>
          <a:bodyPr anchor="ctr">
            <a:normAutofit/>
          </a:bodyPr>
          <a:lstStyle/>
          <a:p>
            <a:r>
              <a:rPr lang="es-ES" dirty="0">
                <a:solidFill>
                  <a:srgbClr val="FFFFFF"/>
                </a:solidFill>
              </a:rPr>
              <a:t>CURSO 2025/ 2026</a:t>
            </a:r>
          </a:p>
        </p:txBody>
      </p:sp>
      <p:sp>
        <p:nvSpPr>
          <p:cNvPr id="35" name="sketch line">
            <a:extLst>
              <a:ext uri="{FF2B5EF4-FFF2-40B4-BE49-F238E27FC236}">
                <a16:creationId xmlns:a16="http://schemas.microsoft.com/office/drawing/2014/main" id="{56037404-66BD-46B5-9323-1B531319671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974206" y="2957057"/>
            <a:ext cx="4243589" cy="18288"/>
          </a:xfrm>
          <a:custGeom>
            <a:avLst/>
            <a:gdLst>
              <a:gd name="connsiteX0" fmla="*/ 0 w 4243589"/>
              <a:gd name="connsiteY0" fmla="*/ 0 h 18288"/>
              <a:gd name="connsiteX1" fmla="*/ 563791 w 4243589"/>
              <a:gd name="connsiteY1" fmla="*/ 0 h 18288"/>
              <a:gd name="connsiteX2" fmla="*/ 1042710 w 4243589"/>
              <a:gd name="connsiteY2" fmla="*/ 0 h 18288"/>
              <a:gd name="connsiteX3" fmla="*/ 1564066 w 4243589"/>
              <a:gd name="connsiteY3" fmla="*/ 0 h 18288"/>
              <a:gd name="connsiteX4" fmla="*/ 2212729 w 4243589"/>
              <a:gd name="connsiteY4" fmla="*/ 0 h 18288"/>
              <a:gd name="connsiteX5" fmla="*/ 2776520 w 4243589"/>
              <a:gd name="connsiteY5" fmla="*/ 0 h 18288"/>
              <a:gd name="connsiteX6" fmla="*/ 3297875 w 4243589"/>
              <a:gd name="connsiteY6" fmla="*/ 0 h 18288"/>
              <a:gd name="connsiteX7" fmla="*/ 4243589 w 4243589"/>
              <a:gd name="connsiteY7" fmla="*/ 0 h 18288"/>
              <a:gd name="connsiteX8" fmla="*/ 4243589 w 4243589"/>
              <a:gd name="connsiteY8" fmla="*/ 18288 h 18288"/>
              <a:gd name="connsiteX9" fmla="*/ 3637362 w 4243589"/>
              <a:gd name="connsiteY9" fmla="*/ 18288 h 18288"/>
              <a:gd name="connsiteX10" fmla="*/ 3116007 w 4243589"/>
              <a:gd name="connsiteY10" fmla="*/ 18288 h 18288"/>
              <a:gd name="connsiteX11" fmla="*/ 2424908 w 4243589"/>
              <a:gd name="connsiteY11" fmla="*/ 18288 h 18288"/>
              <a:gd name="connsiteX12" fmla="*/ 1861117 w 4243589"/>
              <a:gd name="connsiteY12" fmla="*/ 18288 h 18288"/>
              <a:gd name="connsiteX13" fmla="*/ 1382198 w 4243589"/>
              <a:gd name="connsiteY13" fmla="*/ 18288 h 18288"/>
              <a:gd name="connsiteX14" fmla="*/ 733535 w 4243589"/>
              <a:gd name="connsiteY14" fmla="*/ 18288 h 18288"/>
              <a:gd name="connsiteX15" fmla="*/ 0 w 4243589"/>
              <a:gd name="connsiteY15" fmla="*/ 18288 h 18288"/>
              <a:gd name="connsiteX16" fmla="*/ 0 w 4243589"/>
              <a:gd name="connsiteY16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18288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3987" y="7429"/>
                  <a:pt x="4243569" y="10822"/>
                  <a:pt x="4243589" y="18288"/>
                </a:cubicBezTo>
                <a:cubicBezTo>
                  <a:pt x="4112949" y="-2855"/>
                  <a:pt x="3928037" y="1831"/>
                  <a:pt x="3637362" y="18288"/>
                </a:cubicBezTo>
                <a:cubicBezTo>
                  <a:pt x="3346687" y="34745"/>
                  <a:pt x="3254446" y="26669"/>
                  <a:pt x="3116007" y="18288"/>
                </a:cubicBezTo>
                <a:cubicBezTo>
                  <a:pt x="2977569" y="9907"/>
                  <a:pt x="2620228" y="28873"/>
                  <a:pt x="2424908" y="18288"/>
                </a:cubicBezTo>
                <a:cubicBezTo>
                  <a:pt x="2229588" y="7703"/>
                  <a:pt x="2088287" y="-3854"/>
                  <a:pt x="1861117" y="18288"/>
                </a:cubicBezTo>
                <a:cubicBezTo>
                  <a:pt x="1633947" y="40430"/>
                  <a:pt x="1502447" y="-871"/>
                  <a:pt x="1382198" y="18288"/>
                </a:cubicBezTo>
                <a:cubicBezTo>
                  <a:pt x="1261949" y="37447"/>
                  <a:pt x="1045440" y="28353"/>
                  <a:pt x="733535" y="18288"/>
                </a:cubicBezTo>
                <a:cubicBezTo>
                  <a:pt x="421630" y="8223"/>
                  <a:pt x="341257" y="-18359"/>
                  <a:pt x="0" y="18288"/>
                </a:cubicBezTo>
                <a:cubicBezTo>
                  <a:pt x="-591" y="13205"/>
                  <a:pt x="-663" y="6329"/>
                  <a:pt x="0" y="0"/>
                </a:cubicBezTo>
                <a:close/>
              </a:path>
              <a:path w="4243589" h="18288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2703" y="5429"/>
                  <a:pt x="4244410" y="14046"/>
                  <a:pt x="4243589" y="18288"/>
                </a:cubicBezTo>
                <a:cubicBezTo>
                  <a:pt x="4130424" y="-1240"/>
                  <a:pt x="3932803" y="42249"/>
                  <a:pt x="3722234" y="18288"/>
                </a:cubicBezTo>
                <a:cubicBezTo>
                  <a:pt x="3511665" y="-5673"/>
                  <a:pt x="3269903" y="45994"/>
                  <a:pt x="3116007" y="18288"/>
                </a:cubicBezTo>
                <a:cubicBezTo>
                  <a:pt x="2962111" y="-9418"/>
                  <a:pt x="2744280" y="23224"/>
                  <a:pt x="2509780" y="18288"/>
                </a:cubicBezTo>
                <a:cubicBezTo>
                  <a:pt x="2275280" y="13352"/>
                  <a:pt x="2066059" y="43664"/>
                  <a:pt x="1945989" y="18288"/>
                </a:cubicBezTo>
                <a:cubicBezTo>
                  <a:pt x="1825919" y="-7088"/>
                  <a:pt x="1407329" y="12616"/>
                  <a:pt x="1254890" y="18288"/>
                </a:cubicBezTo>
                <a:cubicBezTo>
                  <a:pt x="1102451" y="23960"/>
                  <a:pt x="837950" y="31673"/>
                  <a:pt x="563791" y="18288"/>
                </a:cubicBezTo>
                <a:cubicBezTo>
                  <a:pt x="289632" y="4903"/>
                  <a:pt x="132768" y="7105"/>
                  <a:pt x="0" y="18288"/>
                </a:cubicBezTo>
                <a:cubicBezTo>
                  <a:pt x="668" y="13665"/>
                  <a:pt x="578" y="5675"/>
                  <a:pt x="0" y="0"/>
                </a:cubicBezTo>
                <a:close/>
              </a:path>
            </a:pathLst>
          </a:custGeom>
          <a:solidFill>
            <a:srgbClr val="FFFFFF"/>
          </a:solidFill>
          <a:ln w="38100" cap="rnd">
            <a:solidFill>
              <a:srgbClr val="FFFFFF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95D9DE43-5B51-1E2B-9FF2-3609FC3674A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5177" y="5141036"/>
            <a:ext cx="10118598" cy="1279147"/>
          </a:xfrm>
          <a:prstGeom prst="rect">
            <a:avLst/>
          </a:prstGeom>
        </p:spPr>
      </p:pic>
      <p:pic>
        <p:nvPicPr>
          <p:cNvPr id="5" name="Imagen 4">
            <a:extLst>
              <a:ext uri="{FF2B5EF4-FFF2-40B4-BE49-F238E27FC236}">
                <a16:creationId xmlns:a16="http://schemas.microsoft.com/office/drawing/2014/main" id="{65D00FB9-1666-CFC8-3CA4-F4C34D6C063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1203791"/>
          </a:xfrm>
          <a:prstGeom prst="rect">
            <a:avLst/>
          </a:prstGeom>
        </p:spPr>
      </p:pic>
      <p:sp>
        <p:nvSpPr>
          <p:cNvPr id="7" name="CuadroTexto 6">
            <a:extLst>
              <a:ext uri="{FF2B5EF4-FFF2-40B4-BE49-F238E27FC236}">
                <a16:creationId xmlns:a16="http://schemas.microsoft.com/office/drawing/2014/main" id="{F3E4AB0B-F577-07DE-1B00-7E8517653A47}"/>
              </a:ext>
            </a:extLst>
          </p:cNvPr>
          <p:cNvSpPr txBox="1"/>
          <p:nvPr/>
        </p:nvSpPr>
        <p:spPr>
          <a:xfrm>
            <a:off x="4941916" y="4632791"/>
            <a:ext cx="609322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b="1" dirty="0">
                <a:solidFill>
                  <a:schemeClr val="accent2"/>
                </a:solidFill>
              </a:rPr>
              <a:t>Información para familias </a:t>
            </a:r>
          </a:p>
        </p:txBody>
      </p:sp>
    </p:spTree>
    <p:extLst>
      <p:ext uri="{BB962C8B-B14F-4D97-AF65-F5344CB8AC3E}">
        <p14:creationId xmlns:p14="http://schemas.microsoft.com/office/powerpoint/2010/main" val="274582105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C05CBC3C-2E5A-4839-8B9B-2E5A6ADF0F5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827FF362-FC97-4BF5-949B-D4ADFA26E4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8888549">
            <a:off x="-1059473" y="-1108988"/>
            <a:ext cx="7179830" cy="5226565"/>
          </a:xfrm>
          <a:custGeom>
            <a:avLst/>
            <a:gdLst>
              <a:gd name="connsiteX0" fmla="*/ 5217841 w 7179830"/>
              <a:gd name="connsiteY0" fmla="*/ 464824 h 5226565"/>
              <a:gd name="connsiteX1" fmla="*/ 5222490 w 7179830"/>
              <a:gd name="connsiteY1" fmla="*/ 464289 h 5226565"/>
              <a:gd name="connsiteX2" fmla="*/ 5216768 w 7179830"/>
              <a:gd name="connsiteY2" fmla="*/ 463394 h 5226565"/>
              <a:gd name="connsiteX3" fmla="*/ 5217841 w 7179830"/>
              <a:gd name="connsiteY3" fmla="*/ 464824 h 5226565"/>
              <a:gd name="connsiteX4" fmla="*/ 4945201 w 7179830"/>
              <a:gd name="connsiteY4" fmla="*/ 5226565 h 5226565"/>
              <a:gd name="connsiteX5" fmla="*/ 140449 w 7179830"/>
              <a:gd name="connsiteY5" fmla="*/ 2240811 h 5226565"/>
              <a:gd name="connsiteX6" fmla="*/ 232913 w 7179830"/>
              <a:gd name="connsiteY6" fmla="*/ 2052782 h 5226565"/>
              <a:gd name="connsiteX7" fmla="*/ 375714 w 7179830"/>
              <a:gd name="connsiteY7" fmla="*/ 1803205 h 5226565"/>
              <a:gd name="connsiteX8" fmla="*/ 1512756 w 7179830"/>
              <a:gd name="connsiteY8" fmla="*/ 638448 h 5226565"/>
              <a:gd name="connsiteX9" fmla="*/ 2902095 w 7179830"/>
              <a:gd name="connsiteY9" fmla="*/ 120440 h 5226565"/>
              <a:gd name="connsiteX10" fmla="*/ 2848453 w 7179830"/>
              <a:gd name="connsiteY10" fmla="*/ 125626 h 5226565"/>
              <a:gd name="connsiteX11" fmla="*/ 1837830 w 7179830"/>
              <a:gd name="connsiteY11" fmla="*/ 426203 h 5226565"/>
              <a:gd name="connsiteX12" fmla="*/ 214608 w 7179830"/>
              <a:gd name="connsiteY12" fmla="*/ 1882239 h 5226565"/>
              <a:gd name="connsiteX13" fmla="*/ 91317 w 7179830"/>
              <a:gd name="connsiteY13" fmla="*/ 2123701 h 5226565"/>
              <a:gd name="connsiteX14" fmla="*/ 64092 w 7179830"/>
              <a:gd name="connsiteY14" fmla="*/ 2193361 h 5226565"/>
              <a:gd name="connsiteX15" fmla="*/ 0 w 7179830"/>
              <a:gd name="connsiteY15" fmla="*/ 2153533 h 5226565"/>
              <a:gd name="connsiteX16" fmla="*/ 42834 w 7179830"/>
              <a:gd name="connsiteY16" fmla="*/ 2047277 h 5226565"/>
              <a:gd name="connsiteX17" fmla="*/ 923582 w 7179830"/>
              <a:gd name="connsiteY17" fmla="*/ 915600 h 5226565"/>
              <a:gd name="connsiteX18" fmla="*/ 2686989 w 7179830"/>
              <a:gd name="connsiteY18" fmla="*/ 73950 h 5226565"/>
              <a:gd name="connsiteX19" fmla="*/ 3059983 w 7179830"/>
              <a:gd name="connsiteY19" fmla="*/ 20308 h 5226565"/>
              <a:gd name="connsiteX20" fmla="*/ 3454435 w 7179830"/>
              <a:gd name="connsiteY20" fmla="*/ 1176 h 5226565"/>
              <a:gd name="connsiteX21" fmla="*/ 3923806 w 7179830"/>
              <a:gd name="connsiteY21" fmla="*/ 49990 h 5226565"/>
              <a:gd name="connsiteX22" fmla="*/ 5350874 w 7179830"/>
              <a:gd name="connsiteY22" fmla="*/ 426917 h 5226565"/>
              <a:gd name="connsiteX23" fmla="*/ 6607360 w 7179830"/>
              <a:gd name="connsiteY23" fmla="*/ 1075097 h 5226565"/>
              <a:gd name="connsiteX24" fmla="*/ 7110534 w 7179830"/>
              <a:gd name="connsiteY24" fmla="*/ 1541421 h 5226565"/>
              <a:gd name="connsiteX25" fmla="*/ 7179830 w 7179830"/>
              <a:gd name="connsiteY25" fmla="*/ 1630542 h 5226565"/>
              <a:gd name="connsiteX26" fmla="*/ 7136295 w 7179830"/>
              <a:gd name="connsiteY26" fmla="*/ 1700600 h 5226565"/>
              <a:gd name="connsiteX27" fmla="*/ 7131140 w 7179830"/>
              <a:gd name="connsiteY27" fmla="*/ 1693045 h 5226565"/>
              <a:gd name="connsiteX28" fmla="*/ 6577499 w 7179830"/>
              <a:gd name="connsiteY28" fmla="*/ 1148230 h 5226565"/>
              <a:gd name="connsiteX29" fmla="*/ 5494816 w 7179830"/>
              <a:gd name="connsiteY29" fmla="*/ 563527 h 5226565"/>
              <a:gd name="connsiteX30" fmla="*/ 5366967 w 7179830"/>
              <a:gd name="connsiteY30" fmla="*/ 514176 h 5226565"/>
              <a:gd name="connsiteX31" fmla="*/ 5244661 w 7179830"/>
              <a:gd name="connsiteY31" fmla="*/ 470725 h 5226565"/>
              <a:gd name="connsiteX32" fmla="*/ 5904822 w 7179830"/>
              <a:gd name="connsiteY32" fmla="*/ 815468 h 5226565"/>
              <a:gd name="connsiteX33" fmla="*/ 7015222 w 7179830"/>
              <a:gd name="connsiteY33" fmla="*/ 1815185 h 5226565"/>
              <a:gd name="connsiteX34" fmla="*/ 7040454 w 7179830"/>
              <a:gd name="connsiteY34" fmla="*/ 1854830 h 52265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</a:cxnLst>
            <a:rect l="l" t="t" r="r" b="b"/>
            <a:pathLst>
              <a:path w="7179830" h="5226565">
                <a:moveTo>
                  <a:pt x="5217841" y="464824"/>
                </a:moveTo>
                <a:lnTo>
                  <a:pt x="5222490" y="464289"/>
                </a:lnTo>
                <a:lnTo>
                  <a:pt x="5216768" y="463394"/>
                </a:lnTo>
                <a:cubicBezTo>
                  <a:pt x="5216768" y="463394"/>
                  <a:pt x="5216768" y="464646"/>
                  <a:pt x="5217841" y="464824"/>
                </a:cubicBezTo>
                <a:close/>
                <a:moveTo>
                  <a:pt x="4945201" y="5226565"/>
                </a:moveTo>
                <a:lnTo>
                  <a:pt x="140449" y="2240811"/>
                </a:lnTo>
                <a:lnTo>
                  <a:pt x="232913" y="2052782"/>
                </a:lnTo>
                <a:cubicBezTo>
                  <a:pt x="277693" y="1968290"/>
                  <a:pt x="325201" y="1885054"/>
                  <a:pt x="375714" y="1803205"/>
                </a:cubicBezTo>
                <a:cubicBezTo>
                  <a:pt x="667528" y="1329721"/>
                  <a:pt x="1039629" y="935091"/>
                  <a:pt x="1512756" y="638448"/>
                </a:cubicBezTo>
                <a:cubicBezTo>
                  <a:pt x="1939392" y="370950"/>
                  <a:pt x="2405724" y="210560"/>
                  <a:pt x="2902095" y="120440"/>
                </a:cubicBezTo>
                <a:cubicBezTo>
                  <a:pt x="2884054" y="118134"/>
                  <a:pt x="2865727" y="119904"/>
                  <a:pt x="2848453" y="125626"/>
                </a:cubicBezTo>
                <a:cubicBezTo>
                  <a:pt x="2498704" y="175943"/>
                  <a:pt x="2158217" y="277201"/>
                  <a:pt x="1837830" y="426203"/>
                </a:cubicBezTo>
                <a:cubicBezTo>
                  <a:pt x="1147094" y="744660"/>
                  <a:pt x="593502" y="1217071"/>
                  <a:pt x="214608" y="1882239"/>
                </a:cubicBezTo>
                <a:cubicBezTo>
                  <a:pt x="169441" y="1960776"/>
                  <a:pt x="128308" y="2041369"/>
                  <a:pt x="91317" y="2123701"/>
                </a:cubicBezTo>
                <a:lnTo>
                  <a:pt x="64092" y="2193361"/>
                </a:lnTo>
                <a:lnTo>
                  <a:pt x="0" y="2153533"/>
                </a:lnTo>
                <a:lnTo>
                  <a:pt x="42834" y="2047277"/>
                </a:lnTo>
                <a:cubicBezTo>
                  <a:pt x="241792" y="1615775"/>
                  <a:pt x="541268" y="1241591"/>
                  <a:pt x="923582" y="915600"/>
                </a:cubicBezTo>
                <a:cubicBezTo>
                  <a:pt x="1435331" y="478415"/>
                  <a:pt x="2028081" y="205375"/>
                  <a:pt x="2686989" y="73950"/>
                </a:cubicBezTo>
                <a:cubicBezTo>
                  <a:pt x="2810367" y="49274"/>
                  <a:pt x="2934818" y="32466"/>
                  <a:pt x="3059983" y="20308"/>
                </a:cubicBezTo>
                <a:cubicBezTo>
                  <a:pt x="3185149" y="8148"/>
                  <a:pt x="3308706" y="2963"/>
                  <a:pt x="3454435" y="1176"/>
                </a:cubicBezTo>
                <a:cubicBezTo>
                  <a:pt x="3599805" y="-5977"/>
                  <a:pt x="3761985" y="20665"/>
                  <a:pt x="3923806" y="49990"/>
                </a:cubicBezTo>
                <a:cubicBezTo>
                  <a:pt x="4409449" y="137964"/>
                  <a:pt x="4886867" y="257228"/>
                  <a:pt x="5350874" y="426917"/>
                </a:cubicBezTo>
                <a:cubicBezTo>
                  <a:pt x="5797001" y="589991"/>
                  <a:pt x="6223101" y="792223"/>
                  <a:pt x="6607360" y="1075097"/>
                </a:cubicBezTo>
                <a:cubicBezTo>
                  <a:pt x="6794438" y="1212779"/>
                  <a:pt x="6965102" y="1365689"/>
                  <a:pt x="7110534" y="1541421"/>
                </a:cubicBezTo>
                <a:lnTo>
                  <a:pt x="7179830" y="1630542"/>
                </a:lnTo>
                <a:lnTo>
                  <a:pt x="7136295" y="1700600"/>
                </a:lnTo>
                <a:lnTo>
                  <a:pt x="7131140" y="1693045"/>
                </a:lnTo>
                <a:cubicBezTo>
                  <a:pt x="6977874" y="1483026"/>
                  <a:pt x="6788448" y="1305671"/>
                  <a:pt x="6577499" y="1148230"/>
                </a:cubicBezTo>
                <a:cubicBezTo>
                  <a:pt x="6245452" y="900401"/>
                  <a:pt x="5878538" y="716408"/>
                  <a:pt x="5494816" y="563527"/>
                </a:cubicBezTo>
                <a:cubicBezTo>
                  <a:pt x="5452491" y="546487"/>
                  <a:pt x="5409881" y="530036"/>
                  <a:pt x="5366967" y="514176"/>
                </a:cubicBezTo>
                <a:cubicBezTo>
                  <a:pt x="5326377" y="499156"/>
                  <a:pt x="5285430" y="485210"/>
                  <a:pt x="5244661" y="470725"/>
                </a:cubicBezTo>
                <a:cubicBezTo>
                  <a:pt x="5471517" y="572127"/>
                  <a:pt x="5691970" y="687263"/>
                  <a:pt x="5904822" y="815468"/>
                </a:cubicBezTo>
                <a:cubicBezTo>
                  <a:pt x="6336645" y="1080104"/>
                  <a:pt x="6718758" y="1400351"/>
                  <a:pt x="7015222" y="1815185"/>
                </a:cubicBezTo>
                <a:lnTo>
                  <a:pt x="7040454" y="1854830"/>
                </a:lnTo>
                <a:close/>
              </a:path>
            </a:pathLst>
          </a:custGeom>
          <a:solidFill>
            <a:schemeClr val="accent2"/>
          </a:solidFill>
          <a:ln w="12700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 dirty="0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91CF57FB-8AA3-10A3-5EAA-FDBDC6A3DD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4716" y="181522"/>
            <a:ext cx="4979300" cy="3376325"/>
          </a:xfrm>
        </p:spPr>
        <p:txBody>
          <a:bodyPr anchor="t">
            <a:normAutofit fontScale="90000"/>
          </a:bodyPr>
          <a:lstStyle/>
          <a:p>
            <a:r>
              <a:rPr lang="es-ES" sz="5400" dirty="0">
                <a:solidFill>
                  <a:srgbClr val="FFFFFF"/>
                </a:solidFill>
              </a:rPr>
              <a:t>Acompañamiento 4ºESO</a:t>
            </a:r>
            <a:br>
              <a:rPr lang="es-ES" sz="5400" dirty="0">
                <a:solidFill>
                  <a:srgbClr val="FFFFFF"/>
                </a:solidFill>
              </a:rPr>
            </a:br>
            <a:r>
              <a:rPr lang="es-ES" sz="3600" b="1" dirty="0">
                <a:solidFill>
                  <a:srgbClr val="FFFFFF"/>
                </a:solidFill>
              </a:rPr>
              <a:t>(octubre a 29/05/26) </a:t>
            </a:r>
            <a:br>
              <a:rPr lang="es-ES" sz="5400" dirty="0">
                <a:solidFill>
                  <a:srgbClr val="FFFFFF"/>
                </a:solidFill>
              </a:rPr>
            </a:br>
            <a:r>
              <a:rPr lang="es-ES" sz="5400" dirty="0">
                <a:solidFill>
                  <a:srgbClr val="FFFFFF"/>
                </a:solidFill>
              </a:rPr>
              <a:t>JUNIO 4ºESO</a:t>
            </a:r>
            <a:br>
              <a:rPr lang="es-ES" sz="5400" dirty="0">
                <a:solidFill>
                  <a:srgbClr val="FFFFFF"/>
                </a:solidFill>
              </a:rPr>
            </a:br>
            <a:r>
              <a:rPr lang="es-ES" sz="3600" b="1" dirty="0">
                <a:solidFill>
                  <a:srgbClr val="FFFFFF"/>
                </a:solidFill>
              </a:rPr>
              <a:t>(1/06/26 a 24/06/2026)</a:t>
            </a:r>
            <a:br>
              <a:rPr lang="es-ES" sz="3600" b="1" dirty="0">
                <a:solidFill>
                  <a:srgbClr val="FFFFFF"/>
                </a:solidFill>
              </a:rPr>
            </a:br>
            <a:br>
              <a:rPr lang="es-ES" sz="5400" dirty="0">
                <a:solidFill>
                  <a:srgbClr val="FFFFFF"/>
                </a:solidFill>
              </a:rPr>
            </a:br>
            <a:endParaRPr lang="es-ES" sz="5400" dirty="0">
              <a:solidFill>
                <a:srgbClr val="FFFFFF"/>
              </a:solidFill>
            </a:endParaRPr>
          </a:p>
        </p:txBody>
      </p:sp>
      <p:pic>
        <p:nvPicPr>
          <p:cNvPr id="4" name="Gráfico 3">
            <a:extLst>
              <a:ext uri="{FF2B5EF4-FFF2-40B4-BE49-F238E27FC236}">
                <a16:creationId xmlns:a16="http://schemas.microsoft.com/office/drawing/2014/main" id="{D7037A2C-F8C9-7B34-D845-5E6A33AACF5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070336" y="-49625"/>
            <a:ext cx="1121664" cy="1121664"/>
          </a:xfrm>
          <a:prstGeom prst="rect">
            <a:avLst/>
          </a:prstGeom>
        </p:spPr>
      </p:pic>
      <p:graphicFrame>
        <p:nvGraphicFramePr>
          <p:cNvPr id="5" name="Tabla 8">
            <a:extLst>
              <a:ext uri="{FF2B5EF4-FFF2-40B4-BE49-F238E27FC236}">
                <a16:creationId xmlns:a16="http://schemas.microsoft.com/office/drawing/2014/main" id="{01D37460-034D-750C-DC5B-6257A9D03A4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81926837"/>
              </p:ext>
            </p:extLst>
          </p:nvPr>
        </p:nvGraphicFramePr>
        <p:xfrm>
          <a:off x="5424819" y="1022413"/>
          <a:ext cx="6642465" cy="583558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14155">
                  <a:extLst>
                    <a:ext uri="{9D8B030D-6E8A-4147-A177-3AD203B41FA5}">
                      <a16:colId xmlns:a16="http://schemas.microsoft.com/office/drawing/2014/main" val="1685781880"/>
                    </a:ext>
                  </a:extLst>
                </a:gridCol>
                <a:gridCol w="2214155">
                  <a:extLst>
                    <a:ext uri="{9D8B030D-6E8A-4147-A177-3AD203B41FA5}">
                      <a16:colId xmlns:a16="http://schemas.microsoft.com/office/drawing/2014/main" val="4260253849"/>
                    </a:ext>
                  </a:extLst>
                </a:gridCol>
                <a:gridCol w="2214155">
                  <a:extLst>
                    <a:ext uri="{9D8B030D-6E8A-4147-A177-3AD203B41FA5}">
                      <a16:colId xmlns:a16="http://schemas.microsoft.com/office/drawing/2014/main" val="390138021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" sz="24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FINALIDAD</a:t>
                      </a:r>
                      <a:endParaRPr lang="es-E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" sz="24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DESTINATARIOS</a:t>
                      </a:r>
                      <a:endParaRPr lang="es-E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" sz="24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TIPO DE APOYO Y REFUERZO</a:t>
                      </a:r>
                      <a:endParaRPr lang="es-E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3963243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" sz="24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Contribuir a la titulación de ESO sin lagunas de conocimiento</a:t>
                      </a:r>
                      <a:endParaRPr lang="es-E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" sz="24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Alumnado 4º ESO en riesgo de no obtener el título de Graduado en Educación Secundaria Obligatoria o que presenta dificultades para obtenerlo con los apoyos ordinarios</a:t>
                      </a:r>
                      <a:endParaRPr lang="es-E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24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LCL (2h/sem)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24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MAT-B (2h/sem)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24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MAT-A (2h/sem)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24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ING (2h/sem)</a:t>
                      </a:r>
                    </a:p>
                  </a:txBody>
                  <a:tcPr marL="44450" marR="4445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968632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2303244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B6CD22E-2269-419F-9E81-016EA035D4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AA607D34-E2A9-4595-9DB2-5472E077CA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307082" y="0"/>
            <a:ext cx="4884918" cy="6858000"/>
          </a:xfrm>
          <a:custGeom>
            <a:avLst/>
            <a:gdLst>
              <a:gd name="connsiteX0" fmla="*/ 1097203 w 4884918"/>
              <a:gd name="connsiteY0" fmla="*/ 0 h 6858000"/>
              <a:gd name="connsiteX1" fmla="*/ 1154155 w 4884918"/>
              <a:gd name="connsiteY1" fmla="*/ 0 h 6858000"/>
              <a:gd name="connsiteX2" fmla="*/ 972305 w 4884918"/>
              <a:gd name="connsiteY2" fmla="*/ 343212 h 6858000"/>
              <a:gd name="connsiteX3" fmla="*/ 780524 w 4884918"/>
              <a:gd name="connsiteY3" fmla="*/ 761067 h 6858000"/>
              <a:gd name="connsiteX4" fmla="*/ 737045 w 4884918"/>
              <a:gd name="connsiteY4" fmla="*/ 865164 h 6858000"/>
              <a:gd name="connsiteX5" fmla="*/ 762322 w 4884918"/>
              <a:gd name="connsiteY5" fmla="*/ 830676 h 6858000"/>
              <a:gd name="connsiteX6" fmla="*/ 1118805 w 4884918"/>
              <a:gd name="connsiteY6" fmla="*/ 160440 h 6858000"/>
              <a:gd name="connsiteX7" fmla="*/ 1221640 w 4884918"/>
              <a:gd name="connsiteY7" fmla="*/ 0 h 6858000"/>
              <a:gd name="connsiteX8" fmla="*/ 4884918 w 4884918"/>
              <a:gd name="connsiteY8" fmla="*/ 0 h 6858000"/>
              <a:gd name="connsiteX9" fmla="*/ 4884918 w 4884918"/>
              <a:gd name="connsiteY9" fmla="*/ 6857999 h 6858000"/>
              <a:gd name="connsiteX10" fmla="*/ 4884918 w 4884918"/>
              <a:gd name="connsiteY10" fmla="*/ 6858000 h 6858000"/>
              <a:gd name="connsiteX11" fmla="*/ 704817 w 4884918"/>
              <a:gd name="connsiteY11" fmla="*/ 6858000 h 6858000"/>
              <a:gd name="connsiteX12" fmla="*/ 618717 w 4884918"/>
              <a:gd name="connsiteY12" fmla="*/ 6672538 h 6858000"/>
              <a:gd name="connsiteX13" fmla="*/ 309324 w 4884918"/>
              <a:gd name="connsiteY13" fmla="*/ 5833618 h 6858000"/>
              <a:gd name="connsiteX14" fmla="*/ 209850 w 4884918"/>
              <a:gd name="connsiteY14" fmla="*/ 5484180 h 6858000"/>
              <a:gd name="connsiteX15" fmla="*/ 211619 w 4884918"/>
              <a:gd name="connsiteY15" fmla="*/ 5517653 h 6858000"/>
              <a:gd name="connsiteX16" fmla="*/ 361778 w 4884918"/>
              <a:gd name="connsiteY16" fmla="*/ 6145524 h 6858000"/>
              <a:gd name="connsiteX17" fmla="*/ 591356 w 4884918"/>
              <a:gd name="connsiteY17" fmla="*/ 6843306 h 6858000"/>
              <a:gd name="connsiteX18" fmla="*/ 597415 w 4884918"/>
              <a:gd name="connsiteY18" fmla="*/ 6858000 h 6858000"/>
              <a:gd name="connsiteX19" fmla="*/ 545224 w 4884918"/>
              <a:gd name="connsiteY19" fmla="*/ 6858000 h 6858000"/>
              <a:gd name="connsiteX20" fmla="*/ 533604 w 4884918"/>
              <a:gd name="connsiteY20" fmla="*/ 6830072 h 6858000"/>
              <a:gd name="connsiteX21" fmla="*/ 169657 w 4884918"/>
              <a:gd name="connsiteY21" fmla="*/ 5556577 h 6858000"/>
              <a:gd name="connsiteX22" fmla="*/ 12169 w 4884918"/>
              <a:gd name="connsiteY22" fmla="*/ 4362835 h 6858000"/>
              <a:gd name="connsiteX23" fmla="*/ 46168 w 4884918"/>
              <a:gd name="connsiteY23" fmla="*/ 3338487 h 6858000"/>
              <a:gd name="connsiteX24" fmla="*/ 490574 w 4884918"/>
              <a:gd name="connsiteY24" fmla="*/ 1381078 h 6858000"/>
              <a:gd name="connsiteX25" fmla="*/ 984701 w 4884918"/>
              <a:gd name="connsiteY25" fmla="*/ 208241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</a:cxnLst>
            <a:rect l="l" t="t" r="r" b="b"/>
            <a:pathLst>
              <a:path w="4884918" h="6858000">
                <a:moveTo>
                  <a:pt x="1097203" y="0"/>
                </a:moveTo>
                <a:lnTo>
                  <a:pt x="1154155" y="0"/>
                </a:lnTo>
                <a:lnTo>
                  <a:pt x="972305" y="343212"/>
                </a:lnTo>
                <a:cubicBezTo>
                  <a:pt x="904739" y="480367"/>
                  <a:pt x="840941" y="619727"/>
                  <a:pt x="780524" y="761067"/>
                </a:cubicBezTo>
                <a:cubicBezTo>
                  <a:pt x="765737" y="795681"/>
                  <a:pt x="751579" y="830550"/>
                  <a:pt x="737045" y="865164"/>
                </a:cubicBezTo>
                <a:cubicBezTo>
                  <a:pt x="748306" y="856057"/>
                  <a:pt x="757014" y="844174"/>
                  <a:pt x="762322" y="830676"/>
                </a:cubicBezTo>
                <a:cubicBezTo>
                  <a:pt x="870201" y="600612"/>
                  <a:pt x="988539" y="376889"/>
                  <a:pt x="1118805" y="160440"/>
                </a:cubicBezTo>
                <a:lnTo>
                  <a:pt x="1221640" y="0"/>
                </a:lnTo>
                <a:lnTo>
                  <a:pt x="4884918" y="0"/>
                </a:lnTo>
                <a:lnTo>
                  <a:pt x="4884918" y="6857999"/>
                </a:lnTo>
                <a:lnTo>
                  <a:pt x="4884918" y="6858000"/>
                </a:lnTo>
                <a:lnTo>
                  <a:pt x="704817" y="6858000"/>
                </a:lnTo>
                <a:lnTo>
                  <a:pt x="618717" y="6672538"/>
                </a:lnTo>
                <a:cubicBezTo>
                  <a:pt x="501618" y="6400947"/>
                  <a:pt x="398622" y="6121213"/>
                  <a:pt x="309324" y="5833618"/>
                </a:cubicBezTo>
                <a:cubicBezTo>
                  <a:pt x="275071" y="5723183"/>
                  <a:pt x="246125" y="5611225"/>
                  <a:pt x="209850" y="5484180"/>
                </a:cubicBezTo>
                <a:cubicBezTo>
                  <a:pt x="209859" y="5495363"/>
                  <a:pt x="210448" y="5506534"/>
                  <a:pt x="211619" y="5517653"/>
                </a:cubicBezTo>
                <a:cubicBezTo>
                  <a:pt x="261166" y="5727113"/>
                  <a:pt x="303888" y="5938474"/>
                  <a:pt x="361778" y="6145524"/>
                </a:cubicBezTo>
                <a:cubicBezTo>
                  <a:pt x="428356" y="6383258"/>
                  <a:pt x="504422" y="6616111"/>
                  <a:pt x="591356" y="6843306"/>
                </a:cubicBezTo>
                <a:lnTo>
                  <a:pt x="597415" y="6858000"/>
                </a:lnTo>
                <a:lnTo>
                  <a:pt x="545224" y="6858000"/>
                </a:lnTo>
                <a:lnTo>
                  <a:pt x="533604" y="6830072"/>
                </a:lnTo>
                <a:cubicBezTo>
                  <a:pt x="376384" y="6416985"/>
                  <a:pt x="257344" y="5991917"/>
                  <a:pt x="169657" y="5556577"/>
                </a:cubicBezTo>
                <a:cubicBezTo>
                  <a:pt x="90154" y="5162256"/>
                  <a:pt x="43261" y="4763750"/>
                  <a:pt x="12169" y="4362835"/>
                </a:cubicBezTo>
                <a:cubicBezTo>
                  <a:pt x="-14122" y="4019865"/>
                  <a:pt x="4458" y="3679429"/>
                  <a:pt x="46168" y="3338487"/>
                </a:cubicBezTo>
                <a:cubicBezTo>
                  <a:pt x="125796" y="2672248"/>
                  <a:pt x="274744" y="2016203"/>
                  <a:pt x="490574" y="1381078"/>
                </a:cubicBezTo>
                <a:cubicBezTo>
                  <a:pt x="629230" y="976550"/>
                  <a:pt x="791584" y="584320"/>
                  <a:pt x="984701" y="208241"/>
                </a:cubicBezTo>
                <a:close/>
              </a:path>
            </a:pathLst>
          </a:custGeom>
          <a:solidFill>
            <a:schemeClr val="accent2"/>
          </a:solidFill>
          <a:ln w="685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 dirty="0"/>
          </a:p>
        </p:txBody>
      </p:sp>
      <p:sp>
        <p:nvSpPr>
          <p:cNvPr id="12" name="sketch line">
            <a:extLst>
              <a:ext uri="{FF2B5EF4-FFF2-40B4-BE49-F238E27FC236}">
                <a16:creationId xmlns:a16="http://schemas.microsoft.com/office/drawing/2014/main" id="{63DAB858-5A0C-4AFF-AAC6-705EDF8DB73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50180" y="5439978"/>
            <a:ext cx="5897880" cy="18288"/>
          </a:xfrm>
          <a:custGeom>
            <a:avLst/>
            <a:gdLst>
              <a:gd name="connsiteX0" fmla="*/ 0 w 5897880"/>
              <a:gd name="connsiteY0" fmla="*/ 0 h 18288"/>
              <a:gd name="connsiteX1" fmla="*/ 537362 w 5897880"/>
              <a:gd name="connsiteY1" fmla="*/ 0 h 18288"/>
              <a:gd name="connsiteX2" fmla="*/ 1133704 w 5897880"/>
              <a:gd name="connsiteY2" fmla="*/ 0 h 18288"/>
              <a:gd name="connsiteX3" fmla="*/ 1671066 w 5897880"/>
              <a:gd name="connsiteY3" fmla="*/ 0 h 18288"/>
              <a:gd name="connsiteX4" fmla="*/ 2385365 w 5897880"/>
              <a:gd name="connsiteY4" fmla="*/ 0 h 18288"/>
              <a:gd name="connsiteX5" fmla="*/ 3040685 w 5897880"/>
              <a:gd name="connsiteY5" fmla="*/ 0 h 18288"/>
              <a:gd name="connsiteX6" fmla="*/ 3696005 w 5897880"/>
              <a:gd name="connsiteY6" fmla="*/ 0 h 18288"/>
              <a:gd name="connsiteX7" fmla="*/ 4469282 w 5897880"/>
              <a:gd name="connsiteY7" fmla="*/ 0 h 18288"/>
              <a:gd name="connsiteX8" fmla="*/ 5183581 w 5897880"/>
              <a:gd name="connsiteY8" fmla="*/ 0 h 18288"/>
              <a:gd name="connsiteX9" fmla="*/ 5897880 w 5897880"/>
              <a:gd name="connsiteY9" fmla="*/ 0 h 18288"/>
              <a:gd name="connsiteX10" fmla="*/ 5897880 w 5897880"/>
              <a:gd name="connsiteY10" fmla="*/ 18288 h 18288"/>
              <a:gd name="connsiteX11" fmla="*/ 5419496 w 5897880"/>
              <a:gd name="connsiteY11" fmla="*/ 18288 h 18288"/>
              <a:gd name="connsiteX12" fmla="*/ 4882134 w 5897880"/>
              <a:gd name="connsiteY12" fmla="*/ 18288 h 18288"/>
              <a:gd name="connsiteX13" fmla="*/ 4167835 w 5897880"/>
              <a:gd name="connsiteY13" fmla="*/ 18288 h 18288"/>
              <a:gd name="connsiteX14" fmla="*/ 3394558 w 5897880"/>
              <a:gd name="connsiteY14" fmla="*/ 18288 h 18288"/>
              <a:gd name="connsiteX15" fmla="*/ 2798216 w 5897880"/>
              <a:gd name="connsiteY15" fmla="*/ 18288 h 18288"/>
              <a:gd name="connsiteX16" fmla="*/ 2024939 w 5897880"/>
              <a:gd name="connsiteY16" fmla="*/ 18288 h 18288"/>
              <a:gd name="connsiteX17" fmla="*/ 1487576 w 5897880"/>
              <a:gd name="connsiteY17" fmla="*/ 18288 h 18288"/>
              <a:gd name="connsiteX18" fmla="*/ 1009193 w 5897880"/>
              <a:gd name="connsiteY18" fmla="*/ 18288 h 18288"/>
              <a:gd name="connsiteX19" fmla="*/ 0 w 5897880"/>
              <a:gd name="connsiteY19" fmla="*/ 18288 h 18288"/>
              <a:gd name="connsiteX20" fmla="*/ 0 w 5897880"/>
              <a:gd name="connsiteY20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5897880" h="18288" fill="none" extrusionOk="0">
                <a:moveTo>
                  <a:pt x="0" y="0"/>
                </a:moveTo>
                <a:cubicBezTo>
                  <a:pt x="232564" y="21549"/>
                  <a:pt x="389747" y="7320"/>
                  <a:pt x="537362" y="0"/>
                </a:cubicBezTo>
                <a:cubicBezTo>
                  <a:pt x="684977" y="-7320"/>
                  <a:pt x="894159" y="-7726"/>
                  <a:pt x="1133704" y="0"/>
                </a:cubicBezTo>
                <a:cubicBezTo>
                  <a:pt x="1373249" y="7726"/>
                  <a:pt x="1440352" y="-304"/>
                  <a:pt x="1671066" y="0"/>
                </a:cubicBezTo>
                <a:cubicBezTo>
                  <a:pt x="1901780" y="304"/>
                  <a:pt x="2091497" y="765"/>
                  <a:pt x="2385365" y="0"/>
                </a:cubicBezTo>
                <a:cubicBezTo>
                  <a:pt x="2679233" y="-765"/>
                  <a:pt x="2762926" y="2802"/>
                  <a:pt x="3040685" y="0"/>
                </a:cubicBezTo>
                <a:cubicBezTo>
                  <a:pt x="3318444" y="-2802"/>
                  <a:pt x="3409726" y="9093"/>
                  <a:pt x="3696005" y="0"/>
                </a:cubicBezTo>
                <a:cubicBezTo>
                  <a:pt x="3982284" y="-9093"/>
                  <a:pt x="4087272" y="27119"/>
                  <a:pt x="4469282" y="0"/>
                </a:cubicBezTo>
                <a:cubicBezTo>
                  <a:pt x="4851292" y="-27119"/>
                  <a:pt x="4924835" y="26473"/>
                  <a:pt x="5183581" y="0"/>
                </a:cubicBezTo>
                <a:cubicBezTo>
                  <a:pt x="5442327" y="-26473"/>
                  <a:pt x="5598463" y="7328"/>
                  <a:pt x="5897880" y="0"/>
                </a:cubicBezTo>
                <a:cubicBezTo>
                  <a:pt x="5898259" y="7355"/>
                  <a:pt x="5898164" y="10249"/>
                  <a:pt x="5897880" y="18288"/>
                </a:cubicBezTo>
                <a:cubicBezTo>
                  <a:pt x="5682742" y="31268"/>
                  <a:pt x="5520014" y="14700"/>
                  <a:pt x="5419496" y="18288"/>
                </a:cubicBezTo>
                <a:cubicBezTo>
                  <a:pt x="5318978" y="21876"/>
                  <a:pt x="5012864" y="-2446"/>
                  <a:pt x="4882134" y="18288"/>
                </a:cubicBezTo>
                <a:cubicBezTo>
                  <a:pt x="4751404" y="39022"/>
                  <a:pt x="4313676" y="-3937"/>
                  <a:pt x="4167835" y="18288"/>
                </a:cubicBezTo>
                <a:cubicBezTo>
                  <a:pt x="4021994" y="40513"/>
                  <a:pt x="3715729" y="50049"/>
                  <a:pt x="3394558" y="18288"/>
                </a:cubicBezTo>
                <a:cubicBezTo>
                  <a:pt x="3073387" y="-13473"/>
                  <a:pt x="3093227" y="29828"/>
                  <a:pt x="2798216" y="18288"/>
                </a:cubicBezTo>
                <a:cubicBezTo>
                  <a:pt x="2503205" y="6748"/>
                  <a:pt x="2297615" y="22459"/>
                  <a:pt x="2024939" y="18288"/>
                </a:cubicBezTo>
                <a:cubicBezTo>
                  <a:pt x="1752263" y="14117"/>
                  <a:pt x="1629814" y="-5485"/>
                  <a:pt x="1487576" y="18288"/>
                </a:cubicBezTo>
                <a:cubicBezTo>
                  <a:pt x="1345338" y="42061"/>
                  <a:pt x="1238885" y="15810"/>
                  <a:pt x="1009193" y="18288"/>
                </a:cubicBezTo>
                <a:cubicBezTo>
                  <a:pt x="779501" y="20766"/>
                  <a:pt x="441829" y="-24679"/>
                  <a:pt x="0" y="18288"/>
                </a:cubicBezTo>
                <a:cubicBezTo>
                  <a:pt x="-384" y="12702"/>
                  <a:pt x="-513" y="4636"/>
                  <a:pt x="0" y="0"/>
                </a:cubicBezTo>
                <a:close/>
              </a:path>
              <a:path w="5897880" h="18288" stroke="0" extrusionOk="0">
                <a:moveTo>
                  <a:pt x="0" y="0"/>
                </a:moveTo>
                <a:cubicBezTo>
                  <a:pt x="196299" y="-26676"/>
                  <a:pt x="463834" y="6738"/>
                  <a:pt x="596341" y="0"/>
                </a:cubicBezTo>
                <a:cubicBezTo>
                  <a:pt x="728848" y="-6738"/>
                  <a:pt x="857267" y="1845"/>
                  <a:pt x="1074725" y="0"/>
                </a:cubicBezTo>
                <a:cubicBezTo>
                  <a:pt x="1292183" y="-1845"/>
                  <a:pt x="1545672" y="3744"/>
                  <a:pt x="1848002" y="0"/>
                </a:cubicBezTo>
                <a:cubicBezTo>
                  <a:pt x="2150332" y="-3744"/>
                  <a:pt x="2306688" y="-14526"/>
                  <a:pt x="2444344" y="0"/>
                </a:cubicBezTo>
                <a:cubicBezTo>
                  <a:pt x="2582000" y="14526"/>
                  <a:pt x="2761095" y="-11862"/>
                  <a:pt x="3040685" y="0"/>
                </a:cubicBezTo>
                <a:cubicBezTo>
                  <a:pt x="3320275" y="11862"/>
                  <a:pt x="3622320" y="-32867"/>
                  <a:pt x="3813962" y="0"/>
                </a:cubicBezTo>
                <a:cubicBezTo>
                  <a:pt x="4005604" y="32867"/>
                  <a:pt x="4117810" y="-10778"/>
                  <a:pt x="4351325" y="0"/>
                </a:cubicBezTo>
                <a:cubicBezTo>
                  <a:pt x="4584840" y="10778"/>
                  <a:pt x="4963783" y="-32384"/>
                  <a:pt x="5124602" y="0"/>
                </a:cubicBezTo>
                <a:cubicBezTo>
                  <a:pt x="5285421" y="32384"/>
                  <a:pt x="5705238" y="-29538"/>
                  <a:pt x="5897880" y="0"/>
                </a:cubicBezTo>
                <a:cubicBezTo>
                  <a:pt x="5898220" y="5688"/>
                  <a:pt x="5897711" y="13142"/>
                  <a:pt x="5897880" y="18288"/>
                </a:cubicBezTo>
                <a:cubicBezTo>
                  <a:pt x="5630425" y="-1425"/>
                  <a:pt x="5532865" y="12244"/>
                  <a:pt x="5242560" y="18288"/>
                </a:cubicBezTo>
                <a:cubicBezTo>
                  <a:pt x="4952255" y="24332"/>
                  <a:pt x="4783060" y="5748"/>
                  <a:pt x="4646219" y="18288"/>
                </a:cubicBezTo>
                <a:cubicBezTo>
                  <a:pt x="4509378" y="30828"/>
                  <a:pt x="4163771" y="-13995"/>
                  <a:pt x="3872941" y="18288"/>
                </a:cubicBezTo>
                <a:cubicBezTo>
                  <a:pt x="3582111" y="50571"/>
                  <a:pt x="3362704" y="-1402"/>
                  <a:pt x="3099664" y="18288"/>
                </a:cubicBezTo>
                <a:cubicBezTo>
                  <a:pt x="2836624" y="37978"/>
                  <a:pt x="2747441" y="19657"/>
                  <a:pt x="2562301" y="18288"/>
                </a:cubicBezTo>
                <a:cubicBezTo>
                  <a:pt x="2377161" y="16919"/>
                  <a:pt x="2104946" y="21735"/>
                  <a:pt x="1906981" y="18288"/>
                </a:cubicBezTo>
                <a:cubicBezTo>
                  <a:pt x="1709016" y="14841"/>
                  <a:pt x="1304654" y="-2323"/>
                  <a:pt x="1133704" y="18288"/>
                </a:cubicBezTo>
                <a:cubicBezTo>
                  <a:pt x="962754" y="38899"/>
                  <a:pt x="457048" y="2985"/>
                  <a:pt x="0" y="18288"/>
                </a:cubicBezTo>
                <a:cubicBezTo>
                  <a:pt x="-478" y="10520"/>
                  <a:pt x="210" y="5044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sketch line 2">
            <a:extLst>
              <a:ext uri="{FF2B5EF4-FFF2-40B4-BE49-F238E27FC236}">
                <a16:creationId xmlns:a16="http://schemas.microsoft.com/office/drawing/2014/main" id="{8FFD9892-EDE5-4886-A313-66099DA8C8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850653" y="5626353"/>
            <a:ext cx="3479619" cy="18288"/>
          </a:xfrm>
          <a:custGeom>
            <a:avLst/>
            <a:gdLst>
              <a:gd name="connsiteX0" fmla="*/ 0 w 3479619"/>
              <a:gd name="connsiteY0" fmla="*/ 0 h 18288"/>
              <a:gd name="connsiteX1" fmla="*/ 661128 w 3479619"/>
              <a:gd name="connsiteY1" fmla="*/ 0 h 18288"/>
              <a:gd name="connsiteX2" fmla="*/ 1357051 w 3479619"/>
              <a:gd name="connsiteY2" fmla="*/ 0 h 18288"/>
              <a:gd name="connsiteX3" fmla="*/ 2087771 w 3479619"/>
              <a:gd name="connsiteY3" fmla="*/ 0 h 18288"/>
              <a:gd name="connsiteX4" fmla="*/ 2818491 w 3479619"/>
              <a:gd name="connsiteY4" fmla="*/ 0 h 18288"/>
              <a:gd name="connsiteX5" fmla="*/ 3479619 w 3479619"/>
              <a:gd name="connsiteY5" fmla="*/ 0 h 18288"/>
              <a:gd name="connsiteX6" fmla="*/ 3479619 w 3479619"/>
              <a:gd name="connsiteY6" fmla="*/ 18288 h 18288"/>
              <a:gd name="connsiteX7" fmla="*/ 2714103 w 3479619"/>
              <a:gd name="connsiteY7" fmla="*/ 18288 h 18288"/>
              <a:gd name="connsiteX8" fmla="*/ 1948587 w 3479619"/>
              <a:gd name="connsiteY8" fmla="*/ 18288 h 18288"/>
              <a:gd name="connsiteX9" fmla="*/ 1252663 w 3479619"/>
              <a:gd name="connsiteY9" fmla="*/ 18288 h 18288"/>
              <a:gd name="connsiteX10" fmla="*/ 0 w 3479619"/>
              <a:gd name="connsiteY10" fmla="*/ 18288 h 18288"/>
              <a:gd name="connsiteX11" fmla="*/ 0 w 3479619"/>
              <a:gd name="connsiteY11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479619" h="18288" fill="none" extrusionOk="0">
                <a:moveTo>
                  <a:pt x="0" y="0"/>
                </a:moveTo>
                <a:cubicBezTo>
                  <a:pt x="178395" y="-3637"/>
                  <a:pt x="368619" y="-28254"/>
                  <a:pt x="661128" y="0"/>
                </a:cubicBezTo>
                <a:cubicBezTo>
                  <a:pt x="953637" y="28254"/>
                  <a:pt x="1022982" y="-4416"/>
                  <a:pt x="1357051" y="0"/>
                </a:cubicBezTo>
                <a:cubicBezTo>
                  <a:pt x="1691120" y="4416"/>
                  <a:pt x="1729558" y="27777"/>
                  <a:pt x="2087771" y="0"/>
                </a:cubicBezTo>
                <a:cubicBezTo>
                  <a:pt x="2445984" y="-27777"/>
                  <a:pt x="2592094" y="4429"/>
                  <a:pt x="2818491" y="0"/>
                </a:cubicBezTo>
                <a:cubicBezTo>
                  <a:pt x="3044888" y="-4429"/>
                  <a:pt x="3204567" y="26471"/>
                  <a:pt x="3479619" y="0"/>
                </a:cubicBezTo>
                <a:cubicBezTo>
                  <a:pt x="3478910" y="8157"/>
                  <a:pt x="3479206" y="12125"/>
                  <a:pt x="3479619" y="18288"/>
                </a:cubicBezTo>
                <a:cubicBezTo>
                  <a:pt x="3315855" y="-2963"/>
                  <a:pt x="3094885" y="26965"/>
                  <a:pt x="2714103" y="18288"/>
                </a:cubicBezTo>
                <a:cubicBezTo>
                  <a:pt x="2333321" y="9611"/>
                  <a:pt x="2260528" y="-15335"/>
                  <a:pt x="1948587" y="18288"/>
                </a:cubicBezTo>
                <a:cubicBezTo>
                  <a:pt x="1636646" y="51911"/>
                  <a:pt x="1489816" y="46369"/>
                  <a:pt x="1252663" y="18288"/>
                </a:cubicBezTo>
                <a:cubicBezTo>
                  <a:pt x="1015510" y="-9793"/>
                  <a:pt x="519812" y="-12177"/>
                  <a:pt x="0" y="18288"/>
                </a:cubicBezTo>
                <a:cubicBezTo>
                  <a:pt x="-46" y="12483"/>
                  <a:pt x="-203" y="6491"/>
                  <a:pt x="0" y="0"/>
                </a:cubicBezTo>
                <a:close/>
              </a:path>
              <a:path w="3479619" h="18288" stroke="0" extrusionOk="0">
                <a:moveTo>
                  <a:pt x="0" y="0"/>
                </a:moveTo>
                <a:cubicBezTo>
                  <a:pt x="326045" y="25020"/>
                  <a:pt x="425411" y="-17676"/>
                  <a:pt x="661128" y="0"/>
                </a:cubicBezTo>
                <a:cubicBezTo>
                  <a:pt x="896845" y="17676"/>
                  <a:pt x="1124825" y="1478"/>
                  <a:pt x="1252663" y="0"/>
                </a:cubicBezTo>
                <a:cubicBezTo>
                  <a:pt x="1380502" y="-1478"/>
                  <a:pt x="1694914" y="11788"/>
                  <a:pt x="2018179" y="0"/>
                </a:cubicBezTo>
                <a:cubicBezTo>
                  <a:pt x="2341444" y="-11788"/>
                  <a:pt x="2451167" y="12596"/>
                  <a:pt x="2679307" y="0"/>
                </a:cubicBezTo>
                <a:cubicBezTo>
                  <a:pt x="2907447" y="-12596"/>
                  <a:pt x="3094555" y="23821"/>
                  <a:pt x="3479619" y="0"/>
                </a:cubicBezTo>
                <a:cubicBezTo>
                  <a:pt x="3479355" y="4493"/>
                  <a:pt x="3480003" y="9472"/>
                  <a:pt x="3479619" y="18288"/>
                </a:cubicBezTo>
                <a:cubicBezTo>
                  <a:pt x="3311729" y="36782"/>
                  <a:pt x="3015946" y="7938"/>
                  <a:pt x="2783695" y="18288"/>
                </a:cubicBezTo>
                <a:cubicBezTo>
                  <a:pt x="2551444" y="28638"/>
                  <a:pt x="2398767" y="-13940"/>
                  <a:pt x="2018179" y="18288"/>
                </a:cubicBezTo>
                <a:cubicBezTo>
                  <a:pt x="1637591" y="50516"/>
                  <a:pt x="1634873" y="-6356"/>
                  <a:pt x="1426644" y="18288"/>
                </a:cubicBezTo>
                <a:cubicBezTo>
                  <a:pt x="1218415" y="42932"/>
                  <a:pt x="1006973" y="4094"/>
                  <a:pt x="730720" y="18288"/>
                </a:cubicBezTo>
                <a:cubicBezTo>
                  <a:pt x="454467" y="32482"/>
                  <a:pt x="291313" y="3910"/>
                  <a:pt x="0" y="18288"/>
                </a:cubicBezTo>
                <a:cubicBezTo>
                  <a:pt x="843" y="9577"/>
                  <a:pt x="371" y="6900"/>
                  <a:pt x="0" y="0"/>
                </a:cubicBezTo>
                <a:close/>
              </a:path>
            </a:pathLst>
          </a:custGeom>
          <a:solidFill>
            <a:srgbClr val="FFFFFF"/>
          </a:solidFill>
          <a:ln w="41275" cap="rnd">
            <a:solidFill>
              <a:srgbClr val="FFFFFF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3" name="Gráfico 2">
            <a:extLst>
              <a:ext uri="{FF2B5EF4-FFF2-40B4-BE49-F238E27FC236}">
                <a16:creationId xmlns:a16="http://schemas.microsoft.com/office/drawing/2014/main" id="{8B6F5666-2E54-362A-7C43-28605E2442C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769440" y="156642"/>
            <a:ext cx="1121664" cy="1121664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9935CC66-9D05-8BD8-C260-FAF439206326}"/>
              </a:ext>
            </a:extLst>
          </p:cNvPr>
          <p:cNvSpPr txBox="1"/>
          <p:nvPr/>
        </p:nvSpPr>
        <p:spPr>
          <a:xfrm>
            <a:off x="7887808" y="2280241"/>
            <a:ext cx="3990109" cy="18374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</a:pPr>
            <a:r>
              <a:rPr lang="pt-BR" sz="4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JULIO 6ºPRIM</a:t>
            </a:r>
          </a:p>
          <a:p>
            <a:pPr algn="ctr">
              <a:lnSpc>
                <a:spcPct val="90000"/>
              </a:lnSpc>
              <a:spcBef>
                <a:spcPct val="0"/>
              </a:spcBef>
            </a:pPr>
            <a:r>
              <a:rPr lang="pt-BR" sz="4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(1/07/2026 a 21/07/26)</a:t>
            </a:r>
          </a:p>
        </p:txBody>
      </p:sp>
      <p:graphicFrame>
        <p:nvGraphicFramePr>
          <p:cNvPr id="6" name="Tabla 8">
            <a:extLst>
              <a:ext uri="{FF2B5EF4-FFF2-40B4-BE49-F238E27FC236}">
                <a16:creationId xmlns:a16="http://schemas.microsoft.com/office/drawing/2014/main" id="{A821A8D1-34C3-A3B2-5034-A17CD8906E5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18714981"/>
              </p:ext>
            </p:extLst>
          </p:nvPr>
        </p:nvGraphicFramePr>
        <p:xfrm>
          <a:off x="602091" y="1278306"/>
          <a:ext cx="6642465" cy="387883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14155">
                  <a:extLst>
                    <a:ext uri="{9D8B030D-6E8A-4147-A177-3AD203B41FA5}">
                      <a16:colId xmlns:a16="http://schemas.microsoft.com/office/drawing/2014/main" val="1685781880"/>
                    </a:ext>
                  </a:extLst>
                </a:gridCol>
                <a:gridCol w="2214155">
                  <a:extLst>
                    <a:ext uri="{9D8B030D-6E8A-4147-A177-3AD203B41FA5}">
                      <a16:colId xmlns:a16="http://schemas.microsoft.com/office/drawing/2014/main" val="4260253849"/>
                    </a:ext>
                  </a:extLst>
                </a:gridCol>
                <a:gridCol w="2214155">
                  <a:extLst>
                    <a:ext uri="{9D8B030D-6E8A-4147-A177-3AD203B41FA5}">
                      <a16:colId xmlns:a16="http://schemas.microsoft.com/office/drawing/2014/main" val="390138021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" sz="24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FINALIDAD</a:t>
                      </a:r>
                      <a:endParaRPr lang="es-E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" sz="24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DESTINATARIOS</a:t>
                      </a:r>
                      <a:endParaRPr lang="es-E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" sz="24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TIPO DE APOYO Y REFUERZO</a:t>
                      </a:r>
                      <a:endParaRPr lang="es-E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3963243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" sz="24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Mejorar capacidades para afrontar con éxito la etapa de educación secundaria obligatoria</a:t>
                      </a:r>
                      <a:endParaRPr lang="es-E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" sz="24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Alumnado de 6º Primaria que necesite fortalecer el aprendizaje de áreas instrumentales</a:t>
                      </a:r>
                      <a:endParaRPr lang="es-E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" sz="24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LCL (1h/día)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24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MAT (1h/día)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24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ING (1h/día)</a:t>
                      </a:r>
                    </a:p>
                  </a:txBody>
                  <a:tcPr marL="44450" marR="4445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968632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8029701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7">
            <a:extLst>
              <a:ext uri="{FF2B5EF4-FFF2-40B4-BE49-F238E27FC236}">
                <a16:creationId xmlns:a16="http://schemas.microsoft.com/office/drawing/2014/main" id="{32D45EE4-C4F0-4F72-B1C6-39F596D138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Oval 7">
            <a:extLst>
              <a:ext uri="{FF2B5EF4-FFF2-40B4-BE49-F238E27FC236}">
                <a16:creationId xmlns:a16="http://schemas.microsoft.com/office/drawing/2014/main" id="{8C459BAD-4279-4A9D-B0C5-662C5F5ED2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V="1">
            <a:off x="3203463" y="-2060461"/>
            <a:ext cx="5649003" cy="10651671"/>
          </a:xfrm>
          <a:custGeom>
            <a:avLst/>
            <a:gdLst>
              <a:gd name="connsiteX0" fmla="*/ 0 w 5649003"/>
              <a:gd name="connsiteY0" fmla="*/ 5325836 h 10651671"/>
              <a:gd name="connsiteX1" fmla="*/ 2824502 w 5649003"/>
              <a:gd name="connsiteY1" fmla="*/ 0 h 10651671"/>
              <a:gd name="connsiteX2" fmla="*/ 5649004 w 5649003"/>
              <a:gd name="connsiteY2" fmla="*/ 5325836 h 10651671"/>
              <a:gd name="connsiteX3" fmla="*/ 2824502 w 5649003"/>
              <a:gd name="connsiteY3" fmla="*/ 10651672 h 10651671"/>
              <a:gd name="connsiteX4" fmla="*/ 0 w 5649003"/>
              <a:gd name="connsiteY4" fmla="*/ 5325836 h 106516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649003" h="10651671" fill="none" extrusionOk="0">
                <a:moveTo>
                  <a:pt x="0" y="5325836"/>
                </a:moveTo>
                <a:cubicBezTo>
                  <a:pt x="186946" y="2320485"/>
                  <a:pt x="1438121" y="-52385"/>
                  <a:pt x="2824502" y="0"/>
                </a:cubicBezTo>
                <a:cubicBezTo>
                  <a:pt x="4703838" y="-43168"/>
                  <a:pt x="5583840" y="2369660"/>
                  <a:pt x="5649004" y="5325836"/>
                </a:cubicBezTo>
                <a:cubicBezTo>
                  <a:pt x="5518761" y="8289338"/>
                  <a:pt x="4285196" y="10894014"/>
                  <a:pt x="2824502" y="10651672"/>
                </a:cubicBezTo>
                <a:cubicBezTo>
                  <a:pt x="1536945" y="11016699"/>
                  <a:pt x="142947" y="8418643"/>
                  <a:pt x="0" y="5325836"/>
                </a:cubicBezTo>
                <a:close/>
              </a:path>
              <a:path w="5649003" h="10651671" stroke="0" extrusionOk="0">
                <a:moveTo>
                  <a:pt x="0" y="5325836"/>
                </a:moveTo>
                <a:cubicBezTo>
                  <a:pt x="-54350" y="2332108"/>
                  <a:pt x="1351726" y="167869"/>
                  <a:pt x="2824502" y="0"/>
                </a:cubicBezTo>
                <a:cubicBezTo>
                  <a:pt x="4182679" y="-143942"/>
                  <a:pt x="5672665" y="2549517"/>
                  <a:pt x="5649004" y="5325836"/>
                </a:cubicBezTo>
                <a:cubicBezTo>
                  <a:pt x="5518596" y="8280244"/>
                  <a:pt x="4081190" y="10622204"/>
                  <a:pt x="2824502" y="10651672"/>
                </a:cubicBezTo>
                <a:cubicBezTo>
                  <a:pt x="1216708" y="10537144"/>
                  <a:pt x="-100850" y="8264979"/>
                  <a:pt x="0" y="5325836"/>
                </a:cubicBezTo>
                <a:close/>
              </a:path>
            </a:pathLst>
          </a:custGeom>
          <a:solidFill>
            <a:schemeClr val="accent2"/>
          </a:solidFill>
          <a:ln w="57150">
            <a:solidFill>
              <a:schemeClr val="accent2"/>
            </a:solidFill>
            <a:extLst>
              <a:ext uri="{C807C97D-BFC1-408E-A445-0C87EB9F89A2}">
                <ask:lineSketchStyleProps xmlns:ask="http://schemas.microsoft.com/office/drawing/2018/sketchyshapes" sd="63743190">
                  <a:prstGeom prst="ellipse">
                    <a:avLst/>
                  </a:prstGeom>
                  <ask:type>
                    <ask:lineSketchCurve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B8977512-DA4D-C160-E54B-1C579C231E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76272" y="1565876"/>
            <a:ext cx="8055864" cy="4104307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es-ES" sz="54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Solo con el compromiso de todos: alumnos, familias, docentes, centros y administración educativa, lo conseguiremos</a:t>
            </a:r>
            <a:endParaRPr lang="en-US" sz="5400" kern="1200" dirty="0">
              <a:solidFill>
                <a:srgbClr val="FFFFFF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16" name="sketch line">
            <a:extLst>
              <a:ext uri="{FF2B5EF4-FFF2-40B4-BE49-F238E27FC236}">
                <a16:creationId xmlns:a16="http://schemas.microsoft.com/office/drawing/2014/main" id="{0953BC39-9D68-40BE-BF3C-5C4EB782AF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974206" y="4173498"/>
            <a:ext cx="4243589" cy="18288"/>
          </a:xfrm>
          <a:custGeom>
            <a:avLst/>
            <a:gdLst>
              <a:gd name="connsiteX0" fmla="*/ 0 w 4243589"/>
              <a:gd name="connsiteY0" fmla="*/ 0 h 18288"/>
              <a:gd name="connsiteX1" fmla="*/ 563791 w 4243589"/>
              <a:gd name="connsiteY1" fmla="*/ 0 h 18288"/>
              <a:gd name="connsiteX2" fmla="*/ 1042710 w 4243589"/>
              <a:gd name="connsiteY2" fmla="*/ 0 h 18288"/>
              <a:gd name="connsiteX3" fmla="*/ 1564066 w 4243589"/>
              <a:gd name="connsiteY3" fmla="*/ 0 h 18288"/>
              <a:gd name="connsiteX4" fmla="*/ 2212729 w 4243589"/>
              <a:gd name="connsiteY4" fmla="*/ 0 h 18288"/>
              <a:gd name="connsiteX5" fmla="*/ 2776520 w 4243589"/>
              <a:gd name="connsiteY5" fmla="*/ 0 h 18288"/>
              <a:gd name="connsiteX6" fmla="*/ 3297875 w 4243589"/>
              <a:gd name="connsiteY6" fmla="*/ 0 h 18288"/>
              <a:gd name="connsiteX7" fmla="*/ 4243589 w 4243589"/>
              <a:gd name="connsiteY7" fmla="*/ 0 h 18288"/>
              <a:gd name="connsiteX8" fmla="*/ 4243589 w 4243589"/>
              <a:gd name="connsiteY8" fmla="*/ 18288 h 18288"/>
              <a:gd name="connsiteX9" fmla="*/ 3637362 w 4243589"/>
              <a:gd name="connsiteY9" fmla="*/ 18288 h 18288"/>
              <a:gd name="connsiteX10" fmla="*/ 3116007 w 4243589"/>
              <a:gd name="connsiteY10" fmla="*/ 18288 h 18288"/>
              <a:gd name="connsiteX11" fmla="*/ 2424908 w 4243589"/>
              <a:gd name="connsiteY11" fmla="*/ 18288 h 18288"/>
              <a:gd name="connsiteX12" fmla="*/ 1861117 w 4243589"/>
              <a:gd name="connsiteY12" fmla="*/ 18288 h 18288"/>
              <a:gd name="connsiteX13" fmla="*/ 1382198 w 4243589"/>
              <a:gd name="connsiteY13" fmla="*/ 18288 h 18288"/>
              <a:gd name="connsiteX14" fmla="*/ 733535 w 4243589"/>
              <a:gd name="connsiteY14" fmla="*/ 18288 h 18288"/>
              <a:gd name="connsiteX15" fmla="*/ 0 w 4243589"/>
              <a:gd name="connsiteY15" fmla="*/ 18288 h 18288"/>
              <a:gd name="connsiteX16" fmla="*/ 0 w 4243589"/>
              <a:gd name="connsiteY16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18288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3987" y="7429"/>
                  <a:pt x="4243569" y="10822"/>
                  <a:pt x="4243589" y="18288"/>
                </a:cubicBezTo>
                <a:cubicBezTo>
                  <a:pt x="4112949" y="-2855"/>
                  <a:pt x="3928037" y="1831"/>
                  <a:pt x="3637362" y="18288"/>
                </a:cubicBezTo>
                <a:cubicBezTo>
                  <a:pt x="3346687" y="34745"/>
                  <a:pt x="3254446" y="26669"/>
                  <a:pt x="3116007" y="18288"/>
                </a:cubicBezTo>
                <a:cubicBezTo>
                  <a:pt x="2977569" y="9907"/>
                  <a:pt x="2620228" y="28873"/>
                  <a:pt x="2424908" y="18288"/>
                </a:cubicBezTo>
                <a:cubicBezTo>
                  <a:pt x="2229588" y="7703"/>
                  <a:pt x="2088287" y="-3854"/>
                  <a:pt x="1861117" y="18288"/>
                </a:cubicBezTo>
                <a:cubicBezTo>
                  <a:pt x="1633947" y="40430"/>
                  <a:pt x="1502447" y="-871"/>
                  <a:pt x="1382198" y="18288"/>
                </a:cubicBezTo>
                <a:cubicBezTo>
                  <a:pt x="1261949" y="37447"/>
                  <a:pt x="1045440" y="28353"/>
                  <a:pt x="733535" y="18288"/>
                </a:cubicBezTo>
                <a:cubicBezTo>
                  <a:pt x="421630" y="8223"/>
                  <a:pt x="341257" y="-18359"/>
                  <a:pt x="0" y="18288"/>
                </a:cubicBezTo>
                <a:cubicBezTo>
                  <a:pt x="-591" y="13205"/>
                  <a:pt x="-663" y="6329"/>
                  <a:pt x="0" y="0"/>
                </a:cubicBezTo>
                <a:close/>
              </a:path>
              <a:path w="4243589" h="18288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2703" y="5429"/>
                  <a:pt x="4244410" y="14046"/>
                  <a:pt x="4243589" y="18288"/>
                </a:cubicBezTo>
                <a:cubicBezTo>
                  <a:pt x="4130424" y="-1240"/>
                  <a:pt x="3932803" y="42249"/>
                  <a:pt x="3722234" y="18288"/>
                </a:cubicBezTo>
                <a:cubicBezTo>
                  <a:pt x="3511665" y="-5673"/>
                  <a:pt x="3269903" y="45994"/>
                  <a:pt x="3116007" y="18288"/>
                </a:cubicBezTo>
                <a:cubicBezTo>
                  <a:pt x="2962111" y="-9418"/>
                  <a:pt x="2744280" y="23224"/>
                  <a:pt x="2509780" y="18288"/>
                </a:cubicBezTo>
                <a:cubicBezTo>
                  <a:pt x="2275280" y="13352"/>
                  <a:pt x="2066059" y="43664"/>
                  <a:pt x="1945989" y="18288"/>
                </a:cubicBezTo>
                <a:cubicBezTo>
                  <a:pt x="1825919" y="-7088"/>
                  <a:pt x="1407329" y="12616"/>
                  <a:pt x="1254890" y="18288"/>
                </a:cubicBezTo>
                <a:cubicBezTo>
                  <a:pt x="1102451" y="23960"/>
                  <a:pt x="837950" y="31673"/>
                  <a:pt x="563791" y="18288"/>
                </a:cubicBezTo>
                <a:cubicBezTo>
                  <a:pt x="289632" y="4903"/>
                  <a:pt x="132768" y="7105"/>
                  <a:pt x="0" y="18288"/>
                </a:cubicBezTo>
                <a:cubicBezTo>
                  <a:pt x="668" y="13665"/>
                  <a:pt x="578" y="5675"/>
                  <a:pt x="0" y="0"/>
                </a:cubicBezTo>
                <a:close/>
              </a:path>
            </a:pathLst>
          </a:custGeom>
          <a:solidFill>
            <a:srgbClr val="FFFFFF"/>
          </a:solidFill>
          <a:ln w="41275" cap="rnd">
            <a:solidFill>
              <a:srgbClr val="FFFFFF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3" name="Gráfico 2">
            <a:extLst>
              <a:ext uri="{FF2B5EF4-FFF2-40B4-BE49-F238E27FC236}">
                <a16:creationId xmlns:a16="http://schemas.microsoft.com/office/drawing/2014/main" id="{282A1672-5996-5668-8A06-700610BF8BE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258044" y="550736"/>
            <a:ext cx="1121664" cy="11216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527329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AFC454B-A080-4D23-B177-6D5356C6E6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D0522C2C-7B5C-48A7-A969-03941E5D2E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9427"/>
            <a:ext cx="1219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2" name="Freeform 13">
            <a:extLst>
              <a:ext uri="{FF2B5EF4-FFF2-40B4-BE49-F238E27FC236}">
                <a16:creationId xmlns:a16="http://schemas.microsoft.com/office/drawing/2014/main" id="{9C682A1A-5B2D-4111-BBD6-620165633E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769476" y="220196"/>
            <a:ext cx="9422524" cy="6637806"/>
          </a:xfrm>
          <a:custGeom>
            <a:avLst/>
            <a:gdLst>
              <a:gd name="connsiteX0" fmla="*/ 4929467 w 8191500"/>
              <a:gd name="connsiteY0" fmla="*/ 0 h 5770597"/>
              <a:gd name="connsiteX1" fmla="*/ 8065066 w 8191500"/>
              <a:gd name="connsiteY1" fmla="*/ 1118513 h 5770597"/>
              <a:gd name="connsiteX2" fmla="*/ 8191500 w 8191500"/>
              <a:gd name="connsiteY2" fmla="*/ 1227339 h 5770597"/>
              <a:gd name="connsiteX3" fmla="*/ 8191500 w 8191500"/>
              <a:gd name="connsiteY3" fmla="*/ 5770597 h 5770597"/>
              <a:gd name="connsiteX4" fmla="*/ 79523 w 8191500"/>
              <a:gd name="connsiteY4" fmla="*/ 5770597 h 5770597"/>
              <a:gd name="connsiteX5" fmla="*/ 56799 w 8191500"/>
              <a:gd name="connsiteY5" fmla="*/ 5644158 h 5770597"/>
              <a:gd name="connsiteX6" fmla="*/ 0 w 8191500"/>
              <a:gd name="connsiteY6" fmla="*/ 4898209 h 5770597"/>
              <a:gd name="connsiteX7" fmla="*/ 4929467 w 8191500"/>
              <a:gd name="connsiteY7" fmla="*/ 0 h 57705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8191500" h="5770597">
                <a:moveTo>
                  <a:pt x="4929467" y="0"/>
                </a:moveTo>
                <a:cubicBezTo>
                  <a:pt x="6120547" y="0"/>
                  <a:pt x="7212963" y="419755"/>
                  <a:pt x="8065066" y="1118513"/>
                </a:cubicBezTo>
                <a:lnTo>
                  <a:pt x="8191500" y="1227339"/>
                </a:lnTo>
                <a:lnTo>
                  <a:pt x="8191500" y="5770597"/>
                </a:lnTo>
                <a:lnTo>
                  <a:pt x="79523" y="5770597"/>
                </a:lnTo>
                <a:lnTo>
                  <a:pt x="56799" y="5644158"/>
                </a:lnTo>
                <a:cubicBezTo>
                  <a:pt x="19398" y="5400934"/>
                  <a:pt x="0" y="5151822"/>
                  <a:pt x="0" y="4898209"/>
                </a:cubicBezTo>
                <a:cubicBezTo>
                  <a:pt x="0" y="2193003"/>
                  <a:pt x="2206998" y="0"/>
                  <a:pt x="4929467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D6EE29F2-D77F-4BD0-A20B-334D316A1C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758029" y="3334786"/>
            <a:ext cx="1942241" cy="1889551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Arc 15">
            <a:extLst>
              <a:ext uri="{FF2B5EF4-FFF2-40B4-BE49-F238E27FC236}">
                <a16:creationId xmlns:a16="http://schemas.microsoft.com/office/drawing/2014/main" id="{22D09ED2-868F-42C6-866E-F92E0CEF314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520172">
            <a:off x="1474479" y="1096414"/>
            <a:ext cx="2987899" cy="2987899"/>
          </a:xfrm>
          <a:prstGeom prst="arc">
            <a:avLst>
              <a:gd name="adj1" fmla="val 14455503"/>
              <a:gd name="adj2" fmla="val 227775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30BE7706-52E3-3CCB-76F3-682BDAE333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22661" y="1341860"/>
            <a:ext cx="7644627" cy="4828375"/>
          </a:xfrm>
        </p:spPr>
        <p:txBody>
          <a:bodyPr vert="horz" lIns="91440" tIns="45720" rIns="91440" bIns="45720" rtlCol="0" anchor="b">
            <a:normAutofit fontScale="90000"/>
          </a:bodyPr>
          <a:lstStyle/>
          <a:p>
            <a:pPr algn="r"/>
            <a:r>
              <a:rPr lang="en-US" sz="60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GRACIAS POR SU ATENCIÓN y COMPROMISO</a:t>
            </a:r>
            <a:br>
              <a:rPr lang="en-US" sz="60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</a:br>
            <a:br>
              <a:rPr lang="en-US" sz="60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</a:br>
            <a:r>
              <a:rPr lang="en-US" sz="36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Para ampliar esta información y conocer </a:t>
            </a:r>
            <a:r>
              <a:rPr lang="en-US" sz="36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el</a:t>
            </a:r>
            <a:r>
              <a:rPr lang="en-US" sz="36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36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centro</a:t>
            </a:r>
            <a:r>
              <a:rPr lang="en-US" sz="36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36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sede</a:t>
            </a:r>
            <a:r>
              <a:rPr lang="en-US" sz="36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y </a:t>
            </a:r>
            <a:r>
              <a:rPr lang="en-US" sz="36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horario</a:t>
            </a:r>
            <a:r>
              <a:rPr lang="en-US" sz="36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en que se impartirá la medida propuesta a su hija/o   </a:t>
            </a:r>
            <a:br>
              <a:rPr lang="en-US" sz="36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</a:br>
            <a:r>
              <a:rPr lang="en-US" sz="36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dirígase al responsable del programa en su centro educativo.</a:t>
            </a:r>
          </a:p>
        </p:txBody>
      </p:sp>
      <p:pic>
        <p:nvPicPr>
          <p:cNvPr id="4" name="Gráfico 3">
            <a:extLst>
              <a:ext uri="{FF2B5EF4-FFF2-40B4-BE49-F238E27FC236}">
                <a16:creationId xmlns:a16="http://schemas.microsoft.com/office/drawing/2014/main" id="{A0CF7701-F089-FABC-3C7A-0A0BD341C37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067288" y="93157"/>
            <a:ext cx="1121664" cy="11216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4004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00EDD19-6802-4EC3-95CE-CFFAB042CF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0234A40F-A649-A457-9412-E94C84CEA5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es-ES" sz="5400" dirty="0"/>
              <a:t>El ÉXITO EDUCATIVO a través del ACOMPAÑAMIENTO y del REFUERZO</a:t>
            </a:r>
          </a:p>
        </p:txBody>
      </p:sp>
      <p:sp>
        <p:nvSpPr>
          <p:cNvPr id="10" name="sketch line">
            <a:extLst>
              <a:ext uri="{FF2B5EF4-FFF2-40B4-BE49-F238E27FC236}">
                <a16:creationId xmlns:a16="http://schemas.microsoft.com/office/drawing/2014/main" id="{DB17E863-922E-4C26-BD64-E8FD41D286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9036" y="1677373"/>
            <a:ext cx="10853928" cy="18288"/>
          </a:xfrm>
          <a:custGeom>
            <a:avLst/>
            <a:gdLst>
              <a:gd name="connsiteX0" fmla="*/ 0 w 10853928"/>
              <a:gd name="connsiteY0" fmla="*/ 0 h 18288"/>
              <a:gd name="connsiteX1" fmla="*/ 461292 w 10853928"/>
              <a:gd name="connsiteY1" fmla="*/ 0 h 18288"/>
              <a:gd name="connsiteX2" fmla="*/ 1139662 w 10853928"/>
              <a:gd name="connsiteY2" fmla="*/ 0 h 18288"/>
              <a:gd name="connsiteX3" fmla="*/ 1926572 w 10853928"/>
              <a:gd name="connsiteY3" fmla="*/ 0 h 18288"/>
              <a:gd name="connsiteX4" fmla="*/ 2279325 w 10853928"/>
              <a:gd name="connsiteY4" fmla="*/ 0 h 18288"/>
              <a:gd name="connsiteX5" fmla="*/ 2632078 w 10853928"/>
              <a:gd name="connsiteY5" fmla="*/ 0 h 18288"/>
              <a:gd name="connsiteX6" fmla="*/ 3527527 w 10853928"/>
              <a:gd name="connsiteY6" fmla="*/ 0 h 18288"/>
              <a:gd name="connsiteX7" fmla="*/ 4205897 w 10853928"/>
              <a:gd name="connsiteY7" fmla="*/ 0 h 18288"/>
              <a:gd name="connsiteX8" fmla="*/ 4558650 w 10853928"/>
              <a:gd name="connsiteY8" fmla="*/ 0 h 18288"/>
              <a:gd name="connsiteX9" fmla="*/ 5237020 w 10853928"/>
              <a:gd name="connsiteY9" fmla="*/ 0 h 18288"/>
              <a:gd name="connsiteX10" fmla="*/ 6132469 w 10853928"/>
              <a:gd name="connsiteY10" fmla="*/ 0 h 18288"/>
              <a:gd name="connsiteX11" fmla="*/ 6702301 w 10853928"/>
              <a:gd name="connsiteY11" fmla="*/ 0 h 18288"/>
              <a:gd name="connsiteX12" fmla="*/ 7272132 w 10853928"/>
              <a:gd name="connsiteY12" fmla="*/ 0 h 18288"/>
              <a:gd name="connsiteX13" fmla="*/ 7950502 w 10853928"/>
              <a:gd name="connsiteY13" fmla="*/ 0 h 18288"/>
              <a:gd name="connsiteX14" fmla="*/ 8737412 w 10853928"/>
              <a:gd name="connsiteY14" fmla="*/ 0 h 18288"/>
              <a:gd name="connsiteX15" fmla="*/ 9524322 w 10853928"/>
              <a:gd name="connsiteY15" fmla="*/ 0 h 18288"/>
              <a:gd name="connsiteX16" fmla="*/ 10853928 w 10853928"/>
              <a:gd name="connsiteY16" fmla="*/ 0 h 18288"/>
              <a:gd name="connsiteX17" fmla="*/ 10853928 w 10853928"/>
              <a:gd name="connsiteY17" fmla="*/ 18288 h 18288"/>
              <a:gd name="connsiteX18" fmla="*/ 10392636 w 10853928"/>
              <a:gd name="connsiteY18" fmla="*/ 18288 h 18288"/>
              <a:gd name="connsiteX19" fmla="*/ 9497187 w 10853928"/>
              <a:gd name="connsiteY19" fmla="*/ 18288 h 18288"/>
              <a:gd name="connsiteX20" fmla="*/ 8818817 w 10853928"/>
              <a:gd name="connsiteY20" fmla="*/ 18288 h 18288"/>
              <a:gd name="connsiteX21" fmla="*/ 8466064 w 10853928"/>
              <a:gd name="connsiteY21" fmla="*/ 18288 h 18288"/>
              <a:gd name="connsiteX22" fmla="*/ 7787693 w 10853928"/>
              <a:gd name="connsiteY22" fmla="*/ 18288 h 18288"/>
              <a:gd name="connsiteX23" fmla="*/ 7217862 w 10853928"/>
              <a:gd name="connsiteY23" fmla="*/ 18288 h 18288"/>
              <a:gd name="connsiteX24" fmla="*/ 6648031 w 10853928"/>
              <a:gd name="connsiteY24" fmla="*/ 18288 h 18288"/>
              <a:gd name="connsiteX25" fmla="*/ 6078200 w 10853928"/>
              <a:gd name="connsiteY25" fmla="*/ 18288 h 18288"/>
              <a:gd name="connsiteX26" fmla="*/ 5508368 w 10853928"/>
              <a:gd name="connsiteY26" fmla="*/ 18288 h 18288"/>
              <a:gd name="connsiteX27" fmla="*/ 4721459 w 10853928"/>
              <a:gd name="connsiteY27" fmla="*/ 18288 h 18288"/>
              <a:gd name="connsiteX28" fmla="*/ 4043088 w 10853928"/>
              <a:gd name="connsiteY28" fmla="*/ 18288 h 18288"/>
              <a:gd name="connsiteX29" fmla="*/ 3690336 w 10853928"/>
              <a:gd name="connsiteY29" fmla="*/ 18288 h 18288"/>
              <a:gd name="connsiteX30" fmla="*/ 3120504 w 10853928"/>
              <a:gd name="connsiteY30" fmla="*/ 18288 h 18288"/>
              <a:gd name="connsiteX31" fmla="*/ 2333595 w 10853928"/>
              <a:gd name="connsiteY31" fmla="*/ 18288 h 18288"/>
              <a:gd name="connsiteX32" fmla="*/ 1872303 w 10853928"/>
              <a:gd name="connsiteY32" fmla="*/ 18288 h 18288"/>
              <a:gd name="connsiteX33" fmla="*/ 976854 w 10853928"/>
              <a:gd name="connsiteY33" fmla="*/ 18288 h 18288"/>
              <a:gd name="connsiteX34" fmla="*/ 0 w 10853928"/>
              <a:gd name="connsiteY34" fmla="*/ 18288 h 18288"/>
              <a:gd name="connsiteX35" fmla="*/ 0 w 10853928"/>
              <a:gd name="connsiteY35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853928" h="18288" fill="none" extrusionOk="0">
                <a:moveTo>
                  <a:pt x="0" y="0"/>
                </a:moveTo>
                <a:cubicBezTo>
                  <a:pt x="146993" y="-19076"/>
                  <a:pt x="347684" y="-4790"/>
                  <a:pt x="461292" y="0"/>
                </a:cubicBezTo>
                <a:cubicBezTo>
                  <a:pt x="574900" y="4790"/>
                  <a:pt x="808367" y="19821"/>
                  <a:pt x="1139662" y="0"/>
                </a:cubicBezTo>
                <a:cubicBezTo>
                  <a:pt x="1470957" y="-19821"/>
                  <a:pt x="1627405" y="5721"/>
                  <a:pt x="1926572" y="0"/>
                </a:cubicBezTo>
                <a:cubicBezTo>
                  <a:pt x="2225739" y="-5721"/>
                  <a:pt x="2137730" y="-3235"/>
                  <a:pt x="2279325" y="0"/>
                </a:cubicBezTo>
                <a:cubicBezTo>
                  <a:pt x="2420920" y="3235"/>
                  <a:pt x="2456518" y="9685"/>
                  <a:pt x="2632078" y="0"/>
                </a:cubicBezTo>
                <a:cubicBezTo>
                  <a:pt x="2807638" y="-9685"/>
                  <a:pt x="3211516" y="-43007"/>
                  <a:pt x="3527527" y="0"/>
                </a:cubicBezTo>
                <a:cubicBezTo>
                  <a:pt x="3843538" y="43007"/>
                  <a:pt x="4058833" y="22042"/>
                  <a:pt x="4205897" y="0"/>
                </a:cubicBezTo>
                <a:cubicBezTo>
                  <a:pt x="4352961" y="-22042"/>
                  <a:pt x="4474805" y="-11846"/>
                  <a:pt x="4558650" y="0"/>
                </a:cubicBezTo>
                <a:cubicBezTo>
                  <a:pt x="4642495" y="11846"/>
                  <a:pt x="5041928" y="-6069"/>
                  <a:pt x="5237020" y="0"/>
                </a:cubicBezTo>
                <a:cubicBezTo>
                  <a:pt x="5432112" y="6069"/>
                  <a:pt x="5943266" y="-17479"/>
                  <a:pt x="6132469" y="0"/>
                </a:cubicBezTo>
                <a:cubicBezTo>
                  <a:pt x="6321672" y="17479"/>
                  <a:pt x="6483872" y="26234"/>
                  <a:pt x="6702301" y="0"/>
                </a:cubicBezTo>
                <a:cubicBezTo>
                  <a:pt x="6920730" y="-26234"/>
                  <a:pt x="6991194" y="-15156"/>
                  <a:pt x="7272132" y="0"/>
                </a:cubicBezTo>
                <a:cubicBezTo>
                  <a:pt x="7553070" y="15156"/>
                  <a:pt x="7684444" y="-32961"/>
                  <a:pt x="7950502" y="0"/>
                </a:cubicBezTo>
                <a:cubicBezTo>
                  <a:pt x="8216560" y="32961"/>
                  <a:pt x="8493290" y="-10491"/>
                  <a:pt x="8737412" y="0"/>
                </a:cubicBezTo>
                <a:cubicBezTo>
                  <a:pt x="8981534" y="10491"/>
                  <a:pt x="9191586" y="-13899"/>
                  <a:pt x="9524322" y="0"/>
                </a:cubicBezTo>
                <a:cubicBezTo>
                  <a:pt x="9857058" y="13899"/>
                  <a:pt x="10297509" y="7485"/>
                  <a:pt x="10853928" y="0"/>
                </a:cubicBezTo>
                <a:cubicBezTo>
                  <a:pt x="10854574" y="4451"/>
                  <a:pt x="10854418" y="9226"/>
                  <a:pt x="10853928" y="18288"/>
                </a:cubicBezTo>
                <a:cubicBezTo>
                  <a:pt x="10691638" y="28522"/>
                  <a:pt x="10574319" y="29578"/>
                  <a:pt x="10392636" y="18288"/>
                </a:cubicBezTo>
                <a:cubicBezTo>
                  <a:pt x="10210953" y="6998"/>
                  <a:pt x="9836277" y="-16742"/>
                  <a:pt x="9497187" y="18288"/>
                </a:cubicBezTo>
                <a:cubicBezTo>
                  <a:pt x="9158097" y="53318"/>
                  <a:pt x="9119479" y="30714"/>
                  <a:pt x="8818817" y="18288"/>
                </a:cubicBezTo>
                <a:cubicBezTo>
                  <a:pt x="8518155" y="5863"/>
                  <a:pt x="8640037" y="6483"/>
                  <a:pt x="8466064" y="18288"/>
                </a:cubicBezTo>
                <a:cubicBezTo>
                  <a:pt x="8292091" y="30093"/>
                  <a:pt x="7997656" y="18914"/>
                  <a:pt x="7787693" y="18288"/>
                </a:cubicBezTo>
                <a:cubicBezTo>
                  <a:pt x="7577730" y="17662"/>
                  <a:pt x="7412468" y="21416"/>
                  <a:pt x="7217862" y="18288"/>
                </a:cubicBezTo>
                <a:cubicBezTo>
                  <a:pt x="7023256" y="15160"/>
                  <a:pt x="6898018" y="14824"/>
                  <a:pt x="6648031" y="18288"/>
                </a:cubicBezTo>
                <a:cubicBezTo>
                  <a:pt x="6398044" y="21752"/>
                  <a:pt x="6254402" y="38625"/>
                  <a:pt x="6078200" y="18288"/>
                </a:cubicBezTo>
                <a:cubicBezTo>
                  <a:pt x="5901998" y="-2049"/>
                  <a:pt x="5622886" y="3213"/>
                  <a:pt x="5508368" y="18288"/>
                </a:cubicBezTo>
                <a:cubicBezTo>
                  <a:pt x="5393850" y="33363"/>
                  <a:pt x="5036260" y="26830"/>
                  <a:pt x="4721459" y="18288"/>
                </a:cubicBezTo>
                <a:cubicBezTo>
                  <a:pt x="4406658" y="9746"/>
                  <a:pt x="4239221" y="41551"/>
                  <a:pt x="4043088" y="18288"/>
                </a:cubicBezTo>
                <a:cubicBezTo>
                  <a:pt x="3846955" y="-4975"/>
                  <a:pt x="3818802" y="34658"/>
                  <a:pt x="3690336" y="18288"/>
                </a:cubicBezTo>
                <a:cubicBezTo>
                  <a:pt x="3561870" y="1918"/>
                  <a:pt x="3265491" y="42194"/>
                  <a:pt x="3120504" y="18288"/>
                </a:cubicBezTo>
                <a:cubicBezTo>
                  <a:pt x="2975517" y="-5618"/>
                  <a:pt x="2720254" y="36673"/>
                  <a:pt x="2333595" y="18288"/>
                </a:cubicBezTo>
                <a:cubicBezTo>
                  <a:pt x="1946936" y="-97"/>
                  <a:pt x="2097241" y="5776"/>
                  <a:pt x="1872303" y="18288"/>
                </a:cubicBezTo>
                <a:cubicBezTo>
                  <a:pt x="1647365" y="30800"/>
                  <a:pt x="1282708" y="45380"/>
                  <a:pt x="976854" y="18288"/>
                </a:cubicBezTo>
                <a:cubicBezTo>
                  <a:pt x="671000" y="-8804"/>
                  <a:pt x="408401" y="-12775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853928" h="18288" stroke="0" extrusionOk="0">
                <a:moveTo>
                  <a:pt x="0" y="0"/>
                </a:moveTo>
                <a:cubicBezTo>
                  <a:pt x="267322" y="15284"/>
                  <a:pt x="415388" y="-21048"/>
                  <a:pt x="569831" y="0"/>
                </a:cubicBezTo>
                <a:cubicBezTo>
                  <a:pt x="724274" y="21048"/>
                  <a:pt x="769333" y="-2353"/>
                  <a:pt x="922584" y="0"/>
                </a:cubicBezTo>
                <a:cubicBezTo>
                  <a:pt x="1075835" y="2353"/>
                  <a:pt x="1399490" y="-145"/>
                  <a:pt x="1818033" y="0"/>
                </a:cubicBezTo>
                <a:cubicBezTo>
                  <a:pt x="2236576" y="145"/>
                  <a:pt x="2145330" y="5482"/>
                  <a:pt x="2387864" y="0"/>
                </a:cubicBezTo>
                <a:cubicBezTo>
                  <a:pt x="2630398" y="-5482"/>
                  <a:pt x="2793207" y="18487"/>
                  <a:pt x="2957695" y="0"/>
                </a:cubicBezTo>
                <a:cubicBezTo>
                  <a:pt x="3122183" y="-18487"/>
                  <a:pt x="3579141" y="19003"/>
                  <a:pt x="3853144" y="0"/>
                </a:cubicBezTo>
                <a:cubicBezTo>
                  <a:pt x="4127147" y="-19003"/>
                  <a:pt x="4209857" y="12211"/>
                  <a:pt x="4314436" y="0"/>
                </a:cubicBezTo>
                <a:cubicBezTo>
                  <a:pt x="4419015" y="-12211"/>
                  <a:pt x="4762459" y="-17220"/>
                  <a:pt x="5209885" y="0"/>
                </a:cubicBezTo>
                <a:cubicBezTo>
                  <a:pt x="5657311" y="17220"/>
                  <a:pt x="5692663" y="-3290"/>
                  <a:pt x="6105335" y="0"/>
                </a:cubicBezTo>
                <a:cubicBezTo>
                  <a:pt x="6518007" y="3290"/>
                  <a:pt x="6455516" y="-5124"/>
                  <a:pt x="6783705" y="0"/>
                </a:cubicBezTo>
                <a:cubicBezTo>
                  <a:pt x="7111894" y="5124"/>
                  <a:pt x="7441941" y="-17829"/>
                  <a:pt x="7679154" y="0"/>
                </a:cubicBezTo>
                <a:cubicBezTo>
                  <a:pt x="7916367" y="17829"/>
                  <a:pt x="8102967" y="-24363"/>
                  <a:pt x="8248985" y="0"/>
                </a:cubicBezTo>
                <a:cubicBezTo>
                  <a:pt x="8395003" y="24363"/>
                  <a:pt x="8552393" y="25505"/>
                  <a:pt x="8818817" y="0"/>
                </a:cubicBezTo>
                <a:cubicBezTo>
                  <a:pt x="9085241" y="-25505"/>
                  <a:pt x="9411308" y="38000"/>
                  <a:pt x="9605726" y="0"/>
                </a:cubicBezTo>
                <a:cubicBezTo>
                  <a:pt x="9800144" y="-38000"/>
                  <a:pt x="10006468" y="-25741"/>
                  <a:pt x="10175558" y="0"/>
                </a:cubicBezTo>
                <a:cubicBezTo>
                  <a:pt x="10344648" y="25741"/>
                  <a:pt x="10696282" y="695"/>
                  <a:pt x="10853928" y="0"/>
                </a:cubicBezTo>
                <a:cubicBezTo>
                  <a:pt x="10853521" y="8690"/>
                  <a:pt x="10853774" y="14141"/>
                  <a:pt x="10853928" y="18288"/>
                </a:cubicBezTo>
                <a:cubicBezTo>
                  <a:pt x="10608124" y="24255"/>
                  <a:pt x="10343415" y="22307"/>
                  <a:pt x="10067018" y="18288"/>
                </a:cubicBezTo>
                <a:cubicBezTo>
                  <a:pt x="9790621" y="14270"/>
                  <a:pt x="9843266" y="3564"/>
                  <a:pt x="9714266" y="18288"/>
                </a:cubicBezTo>
                <a:cubicBezTo>
                  <a:pt x="9585266" y="33012"/>
                  <a:pt x="9379484" y="1875"/>
                  <a:pt x="9252974" y="18288"/>
                </a:cubicBezTo>
                <a:cubicBezTo>
                  <a:pt x="9126464" y="34701"/>
                  <a:pt x="8580678" y="-4904"/>
                  <a:pt x="8357525" y="18288"/>
                </a:cubicBezTo>
                <a:cubicBezTo>
                  <a:pt x="8134372" y="41480"/>
                  <a:pt x="7903199" y="26458"/>
                  <a:pt x="7679154" y="18288"/>
                </a:cubicBezTo>
                <a:cubicBezTo>
                  <a:pt x="7455109" y="10118"/>
                  <a:pt x="7435944" y="27109"/>
                  <a:pt x="7217862" y="18288"/>
                </a:cubicBezTo>
                <a:cubicBezTo>
                  <a:pt x="6999780" y="9467"/>
                  <a:pt x="6680409" y="18985"/>
                  <a:pt x="6539492" y="18288"/>
                </a:cubicBezTo>
                <a:cubicBezTo>
                  <a:pt x="6398575" y="17592"/>
                  <a:pt x="6312077" y="33018"/>
                  <a:pt x="6186739" y="18288"/>
                </a:cubicBezTo>
                <a:cubicBezTo>
                  <a:pt x="6061401" y="3558"/>
                  <a:pt x="5947033" y="12075"/>
                  <a:pt x="5833986" y="18288"/>
                </a:cubicBezTo>
                <a:cubicBezTo>
                  <a:pt x="5720939" y="24501"/>
                  <a:pt x="5482226" y="8586"/>
                  <a:pt x="5155616" y="18288"/>
                </a:cubicBezTo>
                <a:cubicBezTo>
                  <a:pt x="4829006" y="27991"/>
                  <a:pt x="4841274" y="29316"/>
                  <a:pt x="4694324" y="18288"/>
                </a:cubicBezTo>
                <a:cubicBezTo>
                  <a:pt x="4547374" y="7260"/>
                  <a:pt x="4077675" y="7013"/>
                  <a:pt x="3907414" y="18288"/>
                </a:cubicBezTo>
                <a:cubicBezTo>
                  <a:pt x="3737153" y="29564"/>
                  <a:pt x="3538393" y="21630"/>
                  <a:pt x="3446122" y="18288"/>
                </a:cubicBezTo>
                <a:cubicBezTo>
                  <a:pt x="3353851" y="14946"/>
                  <a:pt x="2990320" y="-8091"/>
                  <a:pt x="2659212" y="18288"/>
                </a:cubicBezTo>
                <a:cubicBezTo>
                  <a:pt x="2328104" y="44667"/>
                  <a:pt x="2427653" y="9607"/>
                  <a:pt x="2306460" y="18288"/>
                </a:cubicBezTo>
                <a:cubicBezTo>
                  <a:pt x="2185267" y="26969"/>
                  <a:pt x="1719763" y="3717"/>
                  <a:pt x="1519550" y="18288"/>
                </a:cubicBezTo>
                <a:cubicBezTo>
                  <a:pt x="1319337" y="32860"/>
                  <a:pt x="1167371" y="17040"/>
                  <a:pt x="1058258" y="18288"/>
                </a:cubicBezTo>
                <a:cubicBezTo>
                  <a:pt x="949145" y="19536"/>
                  <a:pt x="780234" y="31447"/>
                  <a:pt x="705505" y="18288"/>
                </a:cubicBezTo>
                <a:cubicBezTo>
                  <a:pt x="630776" y="5129"/>
                  <a:pt x="215796" y="30056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C610477-DCDC-B71C-B442-4217937BAC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700634"/>
            <a:ext cx="10515600" cy="5032675"/>
          </a:xfrm>
        </p:spPr>
        <p:txBody>
          <a:bodyPr>
            <a:normAutofit fontScale="25000" lnSpcReduction="20000"/>
          </a:bodyPr>
          <a:lstStyle/>
          <a:p>
            <a:endParaRPr lang="es-ES" sz="3200" dirty="0"/>
          </a:p>
          <a:p>
            <a:r>
              <a:rPr lang="es-ES" sz="9600" dirty="0"/>
              <a:t>Se viene desarrollando desde curso 2007-08 con RESULTADOS muy POSITIVOS.</a:t>
            </a:r>
          </a:p>
          <a:p>
            <a:pPr marL="0" indent="0">
              <a:buNone/>
            </a:pPr>
            <a:endParaRPr lang="es-ES" sz="9600" dirty="0"/>
          </a:p>
          <a:p>
            <a:r>
              <a:rPr lang="es-ES" sz="9600" dirty="0"/>
              <a:t>ACTUALIZACIÓN en función de las evaluaciones, las necesidades, las oportunidades y la singularidad de nuestro entorno. Las encuestas a docentes y familias nos ayudan a mejorar.</a:t>
            </a:r>
          </a:p>
          <a:p>
            <a:endParaRPr lang="es-ES" sz="9600" dirty="0"/>
          </a:p>
          <a:p>
            <a:r>
              <a:rPr lang="es-ES" sz="9600" dirty="0"/>
              <a:t>Busca la ADECUADA PROGRESIÓN DEL ALUMNADO por el sistema educativo. </a:t>
            </a:r>
          </a:p>
          <a:p>
            <a:pPr lvl="1"/>
            <a:r>
              <a:rPr lang="es-ES" sz="9600" dirty="0"/>
              <a:t>incremento de las tasas de promoción y de titulación  </a:t>
            </a:r>
          </a:p>
          <a:p>
            <a:pPr lvl="1"/>
            <a:r>
              <a:rPr lang="es-ES" sz="9600" dirty="0"/>
              <a:t>disminución del abandono escolar temprano.</a:t>
            </a:r>
          </a:p>
          <a:p>
            <a:pPr lvl="1"/>
            <a:endParaRPr lang="es-ES" sz="9600" dirty="0"/>
          </a:p>
          <a:p>
            <a:r>
              <a:rPr lang="es-ES" sz="10000" dirty="0"/>
              <a:t>Carácter VOLUNTARIO Y GRATUITO. Ayudas al desplazamiento, si 80% asistencia. </a:t>
            </a:r>
          </a:p>
          <a:p>
            <a:r>
              <a:rPr lang="es-ES" sz="9600" dirty="0"/>
              <a:t>Necesita del COMPROMISO de los alumnos y de las familias. Asistencia continuada necesaria para mantener grupos y ayudas al desplazamiento.</a:t>
            </a:r>
          </a:p>
          <a:p>
            <a:endParaRPr lang="es-ES" sz="9600" dirty="0"/>
          </a:p>
          <a:p>
            <a:pPr marL="0" indent="0">
              <a:buNone/>
            </a:pPr>
            <a:endParaRPr lang="es-ES" sz="9600" dirty="0"/>
          </a:p>
          <a:p>
            <a:endParaRPr lang="es-ES" sz="9600" dirty="0"/>
          </a:p>
          <a:p>
            <a:endParaRPr lang="es-ES" sz="9600" dirty="0"/>
          </a:p>
        </p:txBody>
      </p:sp>
      <p:pic>
        <p:nvPicPr>
          <p:cNvPr id="6" name="Gráfico 5">
            <a:extLst>
              <a:ext uri="{FF2B5EF4-FFF2-40B4-BE49-F238E27FC236}">
                <a16:creationId xmlns:a16="http://schemas.microsoft.com/office/drawing/2014/main" id="{879B5426-E30D-2436-B22D-E650E33F2AD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962132" y="277855"/>
            <a:ext cx="1121664" cy="11216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22192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3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4937A84E-B2A6-B3BA-C4BE-5DDA009CF8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es-ES" dirty="0">
                <a:solidFill>
                  <a:srgbClr val="FFFFFF"/>
                </a:solidFill>
              </a:rPr>
              <a:t>Que todo el alumnado pueda alcanzar el pleno desarrollo personal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850418B-3C9F-BC27-7694-529EBEA4E0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rmAutofit/>
          </a:bodyPr>
          <a:lstStyle/>
          <a:p>
            <a:r>
              <a:rPr lang="es-ES" dirty="0"/>
              <a:t>Variedad: etapas / niveles / perfiles de alumnado</a:t>
            </a:r>
          </a:p>
          <a:p>
            <a:r>
              <a:rPr lang="es-ES" dirty="0"/>
              <a:t>Complementa el refuerzo que realizan los equipos docentes dentro del horario lectivo.</a:t>
            </a:r>
          </a:p>
          <a:p>
            <a:r>
              <a:rPr lang="es-ES" dirty="0"/>
              <a:t>Todas las medidas son de zona-red; y se desarrollan fuera del horario lectivo; en el 100% de los casos de forma grupal.</a:t>
            </a:r>
          </a:p>
          <a:p>
            <a:r>
              <a:rPr lang="es-ES" dirty="0"/>
              <a:t>La extensión y la dispersión son características geográficas de la Comunidad que condicionan la organización. Ruralidad.</a:t>
            </a:r>
          </a:p>
          <a:p>
            <a:r>
              <a:rPr lang="es-ES" sz="2800" dirty="0"/>
              <a:t>Alumnado propuesto por el equipo docente</a:t>
            </a:r>
            <a:r>
              <a:rPr lang="es-ES" dirty="0"/>
              <a:t>.</a:t>
            </a:r>
          </a:p>
        </p:txBody>
      </p:sp>
      <p:pic>
        <p:nvPicPr>
          <p:cNvPr id="5" name="Gráfico 4">
            <a:extLst>
              <a:ext uri="{FF2B5EF4-FFF2-40B4-BE49-F238E27FC236}">
                <a16:creationId xmlns:a16="http://schemas.microsoft.com/office/drawing/2014/main" id="{57BB2C60-F558-1DF3-1C17-72DBBDDB3D9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067288" y="120205"/>
            <a:ext cx="1121664" cy="11216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77431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777A147A-9ED8-46B4-8660-1B3C2AA880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6B22C2C3-67B9-D3E9-694F-A76E875572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8" y="548640"/>
            <a:ext cx="3694176" cy="5431536"/>
          </a:xfrm>
        </p:spPr>
        <p:txBody>
          <a:bodyPr>
            <a:normAutofit/>
          </a:bodyPr>
          <a:lstStyle/>
          <a:p>
            <a:r>
              <a:rPr lang="es-ES" sz="5400" dirty="0"/>
              <a:t>En el CURSO 2025/2026</a:t>
            </a:r>
          </a:p>
        </p:txBody>
      </p:sp>
      <p:sp>
        <p:nvSpPr>
          <p:cNvPr id="10" name="sketch line">
            <a:extLst>
              <a:ext uri="{FF2B5EF4-FFF2-40B4-BE49-F238E27FC236}">
                <a16:creationId xmlns:a16="http://schemas.microsoft.com/office/drawing/2014/main" id="{5D6C15A0-C087-4593-8414-2B4EC1CDC3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2543983" y="3258715"/>
            <a:ext cx="4480560" cy="18288"/>
          </a:xfrm>
          <a:custGeom>
            <a:avLst/>
            <a:gdLst>
              <a:gd name="connsiteX0" fmla="*/ 0 w 4480560"/>
              <a:gd name="connsiteY0" fmla="*/ 0 h 18288"/>
              <a:gd name="connsiteX1" fmla="*/ 595274 w 4480560"/>
              <a:gd name="connsiteY1" fmla="*/ 0 h 18288"/>
              <a:gd name="connsiteX2" fmla="*/ 1100938 w 4480560"/>
              <a:gd name="connsiteY2" fmla="*/ 0 h 18288"/>
              <a:gd name="connsiteX3" fmla="*/ 1651406 w 4480560"/>
              <a:gd name="connsiteY3" fmla="*/ 0 h 18288"/>
              <a:gd name="connsiteX4" fmla="*/ 2336292 w 4480560"/>
              <a:gd name="connsiteY4" fmla="*/ 0 h 18288"/>
              <a:gd name="connsiteX5" fmla="*/ 2931566 w 4480560"/>
              <a:gd name="connsiteY5" fmla="*/ 0 h 18288"/>
              <a:gd name="connsiteX6" fmla="*/ 3482035 w 4480560"/>
              <a:gd name="connsiteY6" fmla="*/ 0 h 18288"/>
              <a:gd name="connsiteX7" fmla="*/ 4480560 w 4480560"/>
              <a:gd name="connsiteY7" fmla="*/ 0 h 18288"/>
              <a:gd name="connsiteX8" fmla="*/ 4480560 w 4480560"/>
              <a:gd name="connsiteY8" fmla="*/ 18288 h 18288"/>
              <a:gd name="connsiteX9" fmla="*/ 3840480 w 4480560"/>
              <a:gd name="connsiteY9" fmla="*/ 18288 h 18288"/>
              <a:gd name="connsiteX10" fmla="*/ 3290011 w 4480560"/>
              <a:gd name="connsiteY10" fmla="*/ 18288 h 18288"/>
              <a:gd name="connsiteX11" fmla="*/ 2560320 w 4480560"/>
              <a:gd name="connsiteY11" fmla="*/ 18288 h 18288"/>
              <a:gd name="connsiteX12" fmla="*/ 1965046 w 4480560"/>
              <a:gd name="connsiteY12" fmla="*/ 18288 h 18288"/>
              <a:gd name="connsiteX13" fmla="*/ 1459382 w 4480560"/>
              <a:gd name="connsiteY13" fmla="*/ 18288 h 18288"/>
              <a:gd name="connsiteX14" fmla="*/ 774497 w 4480560"/>
              <a:gd name="connsiteY14" fmla="*/ 18288 h 18288"/>
              <a:gd name="connsiteX15" fmla="*/ 0 w 4480560"/>
              <a:gd name="connsiteY15" fmla="*/ 18288 h 18288"/>
              <a:gd name="connsiteX16" fmla="*/ 0 w 4480560"/>
              <a:gd name="connsiteY16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480560" h="18288" fill="none" extrusionOk="0">
                <a:moveTo>
                  <a:pt x="0" y="0"/>
                </a:moveTo>
                <a:cubicBezTo>
                  <a:pt x="267821" y="8731"/>
                  <a:pt x="334105" y="2629"/>
                  <a:pt x="595274" y="0"/>
                </a:cubicBezTo>
                <a:cubicBezTo>
                  <a:pt x="856443" y="-2629"/>
                  <a:pt x="863808" y="-13353"/>
                  <a:pt x="1100938" y="0"/>
                </a:cubicBezTo>
                <a:cubicBezTo>
                  <a:pt x="1338068" y="13353"/>
                  <a:pt x="1431663" y="-25862"/>
                  <a:pt x="1651406" y="0"/>
                </a:cubicBezTo>
                <a:cubicBezTo>
                  <a:pt x="1871149" y="25862"/>
                  <a:pt x="2173163" y="23827"/>
                  <a:pt x="2336292" y="0"/>
                </a:cubicBezTo>
                <a:cubicBezTo>
                  <a:pt x="2499421" y="-23827"/>
                  <a:pt x="2720589" y="28148"/>
                  <a:pt x="2931566" y="0"/>
                </a:cubicBezTo>
                <a:cubicBezTo>
                  <a:pt x="3142543" y="-28148"/>
                  <a:pt x="3323630" y="27022"/>
                  <a:pt x="3482035" y="0"/>
                </a:cubicBezTo>
                <a:cubicBezTo>
                  <a:pt x="3640440" y="-27022"/>
                  <a:pt x="4012110" y="-20118"/>
                  <a:pt x="4480560" y="0"/>
                </a:cubicBezTo>
                <a:cubicBezTo>
                  <a:pt x="4480958" y="7429"/>
                  <a:pt x="4480540" y="10822"/>
                  <a:pt x="4480560" y="18288"/>
                </a:cubicBezTo>
                <a:cubicBezTo>
                  <a:pt x="4314132" y="14924"/>
                  <a:pt x="4028383" y="36632"/>
                  <a:pt x="3840480" y="18288"/>
                </a:cubicBezTo>
                <a:cubicBezTo>
                  <a:pt x="3652577" y="-56"/>
                  <a:pt x="3547615" y="2848"/>
                  <a:pt x="3290011" y="18288"/>
                </a:cubicBezTo>
                <a:cubicBezTo>
                  <a:pt x="3032407" y="33728"/>
                  <a:pt x="2830268" y="8719"/>
                  <a:pt x="2560320" y="18288"/>
                </a:cubicBezTo>
                <a:cubicBezTo>
                  <a:pt x="2290372" y="27857"/>
                  <a:pt x="2147422" y="6728"/>
                  <a:pt x="1965046" y="18288"/>
                </a:cubicBezTo>
                <a:cubicBezTo>
                  <a:pt x="1782670" y="29848"/>
                  <a:pt x="1689791" y="40680"/>
                  <a:pt x="1459382" y="18288"/>
                </a:cubicBezTo>
                <a:cubicBezTo>
                  <a:pt x="1228973" y="-4104"/>
                  <a:pt x="915486" y="36501"/>
                  <a:pt x="774497" y="18288"/>
                </a:cubicBezTo>
                <a:cubicBezTo>
                  <a:pt x="633508" y="75"/>
                  <a:pt x="361442" y="-11107"/>
                  <a:pt x="0" y="18288"/>
                </a:cubicBezTo>
                <a:cubicBezTo>
                  <a:pt x="-591" y="13205"/>
                  <a:pt x="-663" y="6329"/>
                  <a:pt x="0" y="0"/>
                </a:cubicBezTo>
                <a:close/>
              </a:path>
              <a:path w="4480560" h="18288" stroke="0" extrusionOk="0">
                <a:moveTo>
                  <a:pt x="0" y="0"/>
                </a:moveTo>
                <a:cubicBezTo>
                  <a:pt x="285465" y="225"/>
                  <a:pt x="322691" y="16223"/>
                  <a:pt x="595274" y="0"/>
                </a:cubicBezTo>
                <a:cubicBezTo>
                  <a:pt x="867857" y="-16223"/>
                  <a:pt x="989129" y="-11242"/>
                  <a:pt x="1100938" y="0"/>
                </a:cubicBezTo>
                <a:cubicBezTo>
                  <a:pt x="1212747" y="11242"/>
                  <a:pt x="1574350" y="-36410"/>
                  <a:pt x="1830629" y="0"/>
                </a:cubicBezTo>
                <a:cubicBezTo>
                  <a:pt x="2086908" y="36410"/>
                  <a:pt x="2180922" y="4645"/>
                  <a:pt x="2425903" y="0"/>
                </a:cubicBezTo>
                <a:cubicBezTo>
                  <a:pt x="2670884" y="-4645"/>
                  <a:pt x="2782024" y="22929"/>
                  <a:pt x="3021178" y="0"/>
                </a:cubicBezTo>
                <a:cubicBezTo>
                  <a:pt x="3260332" y="-22929"/>
                  <a:pt x="3456982" y="-1586"/>
                  <a:pt x="3750869" y="0"/>
                </a:cubicBezTo>
                <a:cubicBezTo>
                  <a:pt x="4044756" y="1586"/>
                  <a:pt x="4302726" y="17043"/>
                  <a:pt x="4480560" y="0"/>
                </a:cubicBezTo>
                <a:cubicBezTo>
                  <a:pt x="4479674" y="5429"/>
                  <a:pt x="4481381" y="14046"/>
                  <a:pt x="4480560" y="18288"/>
                </a:cubicBezTo>
                <a:cubicBezTo>
                  <a:pt x="4279652" y="-6850"/>
                  <a:pt x="4200762" y="41566"/>
                  <a:pt x="3930091" y="18288"/>
                </a:cubicBezTo>
                <a:cubicBezTo>
                  <a:pt x="3659420" y="-4990"/>
                  <a:pt x="3456052" y="22294"/>
                  <a:pt x="3290011" y="18288"/>
                </a:cubicBezTo>
                <a:cubicBezTo>
                  <a:pt x="3123970" y="14282"/>
                  <a:pt x="2882392" y="32818"/>
                  <a:pt x="2649931" y="18288"/>
                </a:cubicBezTo>
                <a:cubicBezTo>
                  <a:pt x="2417470" y="3758"/>
                  <a:pt x="2238426" y="7337"/>
                  <a:pt x="2054657" y="18288"/>
                </a:cubicBezTo>
                <a:cubicBezTo>
                  <a:pt x="1870888" y="29239"/>
                  <a:pt x="1566368" y="45040"/>
                  <a:pt x="1324966" y="18288"/>
                </a:cubicBezTo>
                <a:cubicBezTo>
                  <a:pt x="1083564" y="-8464"/>
                  <a:pt x="787410" y="10946"/>
                  <a:pt x="595274" y="18288"/>
                </a:cubicBezTo>
                <a:cubicBezTo>
                  <a:pt x="403138" y="25630"/>
                  <a:pt x="169622" y="10499"/>
                  <a:pt x="0" y="18288"/>
                </a:cubicBezTo>
                <a:cubicBezTo>
                  <a:pt x="668" y="13665"/>
                  <a:pt x="578" y="5675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9FA6133-06CD-08B8-DC5E-E48F3A2F85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26418" y="552091"/>
            <a:ext cx="6224335" cy="5431536"/>
          </a:xfrm>
        </p:spPr>
        <p:txBody>
          <a:bodyPr anchor="ctr">
            <a:normAutofit/>
          </a:bodyPr>
          <a:lstStyle/>
          <a:p>
            <a:r>
              <a:rPr lang="es-ES" sz="2200" dirty="0"/>
              <a:t>Inicio </a:t>
            </a:r>
            <a:r>
              <a:rPr lang="es-ES" sz="2200" b="1" dirty="0"/>
              <a:t>desde octubre </a:t>
            </a:r>
            <a:r>
              <a:rPr lang="es-ES" sz="2200" dirty="0"/>
              <a:t>hasta </a:t>
            </a:r>
            <a:r>
              <a:rPr lang="es-ES" sz="2200" b="1" dirty="0"/>
              <a:t>final de curso + julio</a:t>
            </a:r>
            <a:r>
              <a:rPr lang="es-ES" sz="2200" dirty="0"/>
              <a:t>.</a:t>
            </a:r>
          </a:p>
          <a:p>
            <a:r>
              <a:rPr lang="es-ES" sz="2200" dirty="0"/>
              <a:t>Sigue impartiéndose desde el </a:t>
            </a:r>
            <a:r>
              <a:rPr lang="es-ES" sz="2200" b="1" dirty="0"/>
              <a:t>enfoque </a:t>
            </a:r>
            <a:r>
              <a:rPr lang="es-ES" sz="2200" dirty="0"/>
              <a:t>de la </a:t>
            </a:r>
            <a:r>
              <a:rPr lang="es-ES" sz="2200" b="1" dirty="0"/>
              <a:t>educación emocional</a:t>
            </a:r>
            <a:r>
              <a:rPr lang="es-ES" sz="2200" dirty="0"/>
              <a:t>, muy vinculada con la </a:t>
            </a:r>
            <a:r>
              <a:rPr lang="es-ES" sz="2200" b="1" dirty="0"/>
              <a:t>mentalidad de crecimiento</a:t>
            </a:r>
            <a:r>
              <a:rPr lang="es-ES" sz="2200" dirty="0"/>
              <a:t>.</a:t>
            </a:r>
          </a:p>
          <a:p>
            <a:r>
              <a:rPr lang="es-ES" sz="2200" dirty="0"/>
              <a:t>Apoyo con </a:t>
            </a:r>
            <a:r>
              <a:rPr lang="es-ES" sz="2200" b="1" dirty="0"/>
              <a:t>materiales específicos</a:t>
            </a:r>
            <a:r>
              <a:rPr lang="es-ES" sz="2200" dirty="0"/>
              <a:t>, elaborados por expertos y </a:t>
            </a:r>
            <a:r>
              <a:rPr lang="es-ES" sz="2200" b="1" dirty="0"/>
              <a:t>talleres</a:t>
            </a:r>
            <a:r>
              <a:rPr lang="es-ES" sz="2200" dirty="0"/>
              <a:t> en centros sede.</a:t>
            </a:r>
          </a:p>
          <a:p>
            <a:r>
              <a:rPr lang="es-ES" sz="2200" dirty="0"/>
              <a:t>En 3º y 4º de Primaria</a:t>
            </a:r>
            <a:endParaRPr lang="es-ES" sz="2200" b="1" dirty="0"/>
          </a:p>
          <a:p>
            <a:pPr lvl="1"/>
            <a:r>
              <a:rPr lang="es-ES" sz="2000" dirty="0"/>
              <a:t>Refuerzo en </a:t>
            </a:r>
            <a:r>
              <a:rPr lang="es-ES" sz="2000" b="1" dirty="0"/>
              <a:t>Lectoescritura</a:t>
            </a:r>
          </a:p>
          <a:p>
            <a:pPr lvl="1"/>
            <a:r>
              <a:rPr lang="es-ES" sz="2000" dirty="0"/>
              <a:t>Refuerzo en </a:t>
            </a:r>
            <a:r>
              <a:rPr lang="es-ES" sz="2000" b="1" dirty="0"/>
              <a:t>Matemáticas</a:t>
            </a:r>
          </a:p>
          <a:p>
            <a:pPr marL="228600" lvl="1">
              <a:spcBef>
                <a:spcPts val="1000"/>
              </a:spcBef>
            </a:pPr>
            <a:r>
              <a:rPr lang="es-ES" sz="2200" b="1" dirty="0"/>
              <a:t>INFORMACIÓN a FAMILIAS </a:t>
            </a:r>
            <a:r>
              <a:rPr lang="es-ES" sz="2200" dirty="0"/>
              <a:t>de la asistencia y grado de aprovechamiento a través del </a:t>
            </a:r>
            <a:r>
              <a:rPr lang="es-ES" sz="2200" b="1" dirty="0"/>
              <a:t>TUTOR ACADÉMICO</a:t>
            </a:r>
            <a:r>
              <a:rPr lang="es-ES" sz="1800" b="1" dirty="0"/>
              <a:t>.</a:t>
            </a:r>
          </a:p>
        </p:txBody>
      </p:sp>
      <p:pic>
        <p:nvPicPr>
          <p:cNvPr id="4" name="Gráfico 3">
            <a:extLst>
              <a:ext uri="{FF2B5EF4-FFF2-40B4-BE49-F238E27FC236}">
                <a16:creationId xmlns:a16="http://schemas.microsoft.com/office/drawing/2014/main" id="{B5C7C9E9-79D7-57A5-9C3D-6BA115D5B95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122932" y="43100"/>
            <a:ext cx="1121664" cy="11216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84181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AC17DE74-01C9-4859-B65A-85CF999E85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068C0432-0E90-4CC1-8CD3-D44A90DF07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2347414"/>
          </a:xfrm>
          <a:custGeom>
            <a:avLst/>
            <a:gdLst>
              <a:gd name="connsiteX0" fmla="*/ 0 w 12192000"/>
              <a:gd name="connsiteY0" fmla="*/ 0 h 2347414"/>
              <a:gd name="connsiteX1" fmla="*/ 12192000 w 12192000"/>
              <a:gd name="connsiteY1" fmla="*/ 0 h 2347414"/>
              <a:gd name="connsiteX2" fmla="*/ 12192000 w 12192000"/>
              <a:gd name="connsiteY2" fmla="*/ 1736458 h 2347414"/>
              <a:gd name="connsiteX3" fmla="*/ 11967601 w 12192000"/>
              <a:gd name="connsiteY3" fmla="*/ 1784034 h 2347414"/>
              <a:gd name="connsiteX4" fmla="*/ 10829000 w 12192000"/>
              <a:gd name="connsiteY4" fmla="*/ 1983294 h 2347414"/>
              <a:gd name="connsiteX5" fmla="*/ 10743779 w 12192000"/>
              <a:gd name="connsiteY5" fmla="*/ 1996027 h 2347414"/>
              <a:gd name="connsiteX6" fmla="*/ 10829254 w 12192000"/>
              <a:gd name="connsiteY6" fmla="*/ 1987751 h 2347414"/>
              <a:gd name="connsiteX7" fmla="*/ 10847162 w 12192000"/>
              <a:gd name="connsiteY7" fmla="*/ 1988388 h 2347414"/>
              <a:gd name="connsiteX8" fmla="*/ 11575155 w 12192000"/>
              <a:gd name="connsiteY8" fmla="*/ 1921415 h 2347414"/>
              <a:gd name="connsiteX9" fmla="*/ 12192000 w 12192000"/>
              <a:gd name="connsiteY9" fmla="*/ 1851213 h 2347414"/>
              <a:gd name="connsiteX10" fmla="*/ 12192000 w 12192000"/>
              <a:gd name="connsiteY10" fmla="*/ 1907356 h 2347414"/>
              <a:gd name="connsiteX11" fmla="*/ 12035532 w 12192000"/>
              <a:gd name="connsiteY11" fmla="*/ 1927033 h 2347414"/>
              <a:gd name="connsiteX12" fmla="*/ 11576932 w 12192000"/>
              <a:gd name="connsiteY12" fmla="*/ 1976291 h 2347414"/>
              <a:gd name="connsiteX13" fmla="*/ 10627316 w 12192000"/>
              <a:gd name="connsiteY13" fmla="*/ 2061470 h 2347414"/>
              <a:gd name="connsiteX14" fmla="*/ 9804196 w 12192000"/>
              <a:gd name="connsiteY14" fmla="*/ 2123478 h 2347414"/>
              <a:gd name="connsiteX15" fmla="*/ 9243851 w 12192000"/>
              <a:gd name="connsiteY15" fmla="*/ 2180008 h 2347414"/>
              <a:gd name="connsiteX16" fmla="*/ 8731259 w 12192000"/>
              <a:gd name="connsiteY16" fmla="*/ 2225081 h 2347414"/>
              <a:gd name="connsiteX17" fmla="*/ 8065752 w 12192000"/>
              <a:gd name="connsiteY17" fmla="*/ 2271681 h 2347414"/>
              <a:gd name="connsiteX18" fmla="*/ 7658065 w 12192000"/>
              <a:gd name="connsiteY18" fmla="*/ 2292562 h 2347414"/>
              <a:gd name="connsiteX19" fmla="*/ 6531024 w 12192000"/>
              <a:gd name="connsiteY19" fmla="*/ 2324138 h 2347414"/>
              <a:gd name="connsiteX20" fmla="*/ 6178331 w 12192000"/>
              <a:gd name="connsiteY20" fmla="*/ 2345655 h 2347414"/>
              <a:gd name="connsiteX21" fmla="*/ 5977282 w 12192000"/>
              <a:gd name="connsiteY21" fmla="*/ 2344127 h 2347414"/>
              <a:gd name="connsiteX22" fmla="*/ 5367658 w 12192000"/>
              <a:gd name="connsiteY22" fmla="*/ 2329230 h 2347414"/>
              <a:gd name="connsiteX23" fmla="*/ 4387306 w 12192000"/>
              <a:gd name="connsiteY23" fmla="*/ 2288614 h 2347414"/>
              <a:gd name="connsiteX24" fmla="*/ 4180287 w 12192000"/>
              <a:gd name="connsiteY24" fmla="*/ 2280211 h 2347414"/>
              <a:gd name="connsiteX25" fmla="*/ 3842199 w 12192000"/>
              <a:gd name="connsiteY25" fmla="*/ 2257039 h 2347414"/>
              <a:gd name="connsiteX26" fmla="*/ 3730309 w 12192000"/>
              <a:gd name="connsiteY26" fmla="*/ 2251182 h 2347414"/>
              <a:gd name="connsiteX27" fmla="*/ 3425496 w 12192000"/>
              <a:gd name="connsiteY27" fmla="*/ 2231320 h 2347414"/>
              <a:gd name="connsiteX28" fmla="*/ 3076106 w 12192000"/>
              <a:gd name="connsiteY28" fmla="*/ 2201781 h 2347414"/>
              <a:gd name="connsiteX29" fmla="*/ 2819682 w 12192000"/>
              <a:gd name="connsiteY29" fmla="*/ 2182427 h 2347414"/>
              <a:gd name="connsiteX30" fmla="*/ 2525539 w 12192000"/>
              <a:gd name="connsiteY30" fmla="*/ 2152888 h 2347414"/>
              <a:gd name="connsiteX31" fmla="*/ 2311915 w 12192000"/>
              <a:gd name="connsiteY31" fmla="*/ 2133536 h 2347414"/>
              <a:gd name="connsiteX32" fmla="*/ 2054223 w 12192000"/>
              <a:gd name="connsiteY32" fmla="*/ 2104760 h 2347414"/>
              <a:gd name="connsiteX33" fmla="*/ 1865367 w 12192000"/>
              <a:gd name="connsiteY33" fmla="*/ 2084770 h 2347414"/>
              <a:gd name="connsiteX34" fmla="*/ 1629263 w 12192000"/>
              <a:gd name="connsiteY34" fmla="*/ 2055996 h 2347414"/>
              <a:gd name="connsiteX35" fmla="*/ 1458823 w 12192000"/>
              <a:gd name="connsiteY35" fmla="*/ 2035751 h 2347414"/>
              <a:gd name="connsiteX36" fmla="*/ 1241390 w 12192000"/>
              <a:gd name="connsiteY36" fmla="*/ 2007103 h 2347414"/>
              <a:gd name="connsiteX37" fmla="*/ 1047453 w 12192000"/>
              <a:gd name="connsiteY37" fmla="*/ 1980748 h 2347414"/>
              <a:gd name="connsiteX38" fmla="*/ 814907 w 12192000"/>
              <a:gd name="connsiteY38" fmla="*/ 1949045 h 2347414"/>
              <a:gd name="connsiteX39" fmla="*/ 592649 w 12192000"/>
              <a:gd name="connsiteY39" fmla="*/ 1913776 h 2347414"/>
              <a:gd name="connsiteX40" fmla="*/ 343591 w 12192000"/>
              <a:gd name="connsiteY40" fmla="*/ 1872650 h 2347414"/>
              <a:gd name="connsiteX41" fmla="*/ 35731 w 12192000"/>
              <a:gd name="connsiteY41" fmla="*/ 1821722 h 2347414"/>
              <a:gd name="connsiteX42" fmla="*/ 0 w 12192000"/>
              <a:gd name="connsiteY42" fmla="*/ 1814848 h 2347414"/>
              <a:gd name="connsiteX43" fmla="*/ 0 w 12192000"/>
              <a:gd name="connsiteY43" fmla="*/ 1758489 h 2347414"/>
              <a:gd name="connsiteX44" fmla="*/ 274248 w 12192000"/>
              <a:gd name="connsiteY44" fmla="*/ 1808735 h 2347414"/>
              <a:gd name="connsiteX45" fmla="*/ 498157 w 12192000"/>
              <a:gd name="connsiteY45" fmla="*/ 1846167 h 2347414"/>
              <a:gd name="connsiteX46" fmla="*/ 722828 w 12192000"/>
              <a:gd name="connsiteY46" fmla="*/ 1878635 h 2347414"/>
              <a:gd name="connsiteX47" fmla="*/ 949913 w 12192000"/>
              <a:gd name="connsiteY47" fmla="*/ 1912375 h 2347414"/>
              <a:gd name="connsiteX48" fmla="*/ 1195414 w 12192000"/>
              <a:gd name="connsiteY48" fmla="*/ 1947516 h 2347414"/>
              <a:gd name="connsiteX49" fmla="*/ 1342867 w 12192000"/>
              <a:gd name="connsiteY49" fmla="*/ 1968397 h 2347414"/>
              <a:gd name="connsiteX50" fmla="*/ 1518007 w 12192000"/>
              <a:gd name="connsiteY50" fmla="*/ 1988006 h 2347414"/>
              <a:gd name="connsiteX51" fmla="*/ 1701403 w 12192000"/>
              <a:gd name="connsiteY51" fmla="*/ 2010669 h 2347414"/>
              <a:gd name="connsiteX52" fmla="*/ 1879210 w 12192000"/>
              <a:gd name="connsiteY52" fmla="*/ 2031167 h 2347414"/>
              <a:gd name="connsiteX53" fmla="*/ 2068702 w 12192000"/>
              <a:gd name="connsiteY53" fmla="*/ 2052940 h 2347414"/>
              <a:gd name="connsiteX54" fmla="*/ 2212090 w 12192000"/>
              <a:gd name="connsiteY54" fmla="*/ 2067583 h 2347414"/>
              <a:gd name="connsiteX55" fmla="*/ 2416949 w 12192000"/>
              <a:gd name="connsiteY55" fmla="*/ 2089609 h 2347414"/>
              <a:gd name="connsiteX56" fmla="*/ 2582055 w 12192000"/>
              <a:gd name="connsiteY56" fmla="*/ 2105397 h 2347414"/>
              <a:gd name="connsiteX57" fmla="*/ 2802282 w 12192000"/>
              <a:gd name="connsiteY57" fmla="*/ 2126405 h 2347414"/>
              <a:gd name="connsiteX58" fmla="*/ 2984916 w 12192000"/>
              <a:gd name="connsiteY58" fmla="*/ 2141684 h 2347414"/>
              <a:gd name="connsiteX59" fmla="*/ 3241847 w 12192000"/>
              <a:gd name="connsiteY59" fmla="*/ 2164094 h 2347414"/>
              <a:gd name="connsiteX60" fmla="*/ 3439848 w 12192000"/>
              <a:gd name="connsiteY60" fmla="*/ 2176826 h 2347414"/>
              <a:gd name="connsiteX61" fmla="*/ 3658678 w 12192000"/>
              <a:gd name="connsiteY61" fmla="*/ 2194523 h 2347414"/>
              <a:gd name="connsiteX62" fmla="*/ 3881317 w 12192000"/>
              <a:gd name="connsiteY62" fmla="*/ 2206491 h 2347414"/>
              <a:gd name="connsiteX63" fmla="*/ 4148916 w 12192000"/>
              <a:gd name="connsiteY63" fmla="*/ 2225081 h 2347414"/>
              <a:gd name="connsiteX64" fmla="*/ 4468337 w 12192000"/>
              <a:gd name="connsiteY64" fmla="*/ 2237813 h 2347414"/>
              <a:gd name="connsiteX65" fmla="*/ 4605375 w 12192000"/>
              <a:gd name="connsiteY65" fmla="*/ 2240232 h 2347414"/>
              <a:gd name="connsiteX66" fmla="*/ 4527647 w 12192000"/>
              <a:gd name="connsiteY66" fmla="*/ 2236412 h 2347414"/>
              <a:gd name="connsiteX67" fmla="*/ 4175589 w 12192000"/>
              <a:gd name="connsiteY67" fmla="*/ 2212985 h 2347414"/>
              <a:gd name="connsiteX68" fmla="*/ 3988255 w 12192000"/>
              <a:gd name="connsiteY68" fmla="*/ 2200253 h 2347414"/>
              <a:gd name="connsiteX69" fmla="*/ 3686492 w 12192000"/>
              <a:gd name="connsiteY69" fmla="*/ 2176062 h 2347414"/>
              <a:gd name="connsiteX70" fmla="*/ 3517320 w 12192000"/>
              <a:gd name="connsiteY70" fmla="*/ 2163330 h 2347414"/>
              <a:gd name="connsiteX71" fmla="*/ 3258357 w 12192000"/>
              <a:gd name="connsiteY71" fmla="*/ 2139519 h 2347414"/>
              <a:gd name="connsiteX72" fmla="*/ 3101506 w 12192000"/>
              <a:gd name="connsiteY72" fmla="*/ 2126787 h 2347414"/>
              <a:gd name="connsiteX73" fmla="*/ 2809395 w 12192000"/>
              <a:gd name="connsiteY73" fmla="*/ 2097502 h 2347414"/>
              <a:gd name="connsiteX74" fmla="*/ 2598566 w 12192000"/>
              <a:gd name="connsiteY74" fmla="*/ 2078532 h 2347414"/>
              <a:gd name="connsiteX75" fmla="*/ 2337444 w 12192000"/>
              <a:gd name="connsiteY75" fmla="*/ 2048611 h 2347414"/>
              <a:gd name="connsiteX76" fmla="*/ 2091054 w 12192000"/>
              <a:gd name="connsiteY76" fmla="*/ 2023146 h 2347414"/>
              <a:gd name="connsiteX77" fmla="*/ 1755761 w 12192000"/>
              <a:gd name="connsiteY77" fmla="*/ 1981384 h 2347414"/>
              <a:gd name="connsiteX78" fmla="*/ 1441169 w 12192000"/>
              <a:gd name="connsiteY78" fmla="*/ 1943824 h 2347414"/>
              <a:gd name="connsiteX79" fmla="*/ 1017607 w 12192000"/>
              <a:gd name="connsiteY79" fmla="*/ 1883345 h 2347414"/>
              <a:gd name="connsiteX80" fmla="*/ 594427 w 12192000"/>
              <a:gd name="connsiteY80" fmla="*/ 1821849 h 2347414"/>
              <a:gd name="connsiteX81" fmla="*/ 200711 w 12192000"/>
              <a:gd name="connsiteY81" fmla="*/ 1755132 h 2347414"/>
              <a:gd name="connsiteX82" fmla="*/ 0 w 12192000"/>
              <a:gd name="connsiteY82" fmla="*/ 1718743 h 23474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</a:cxnLst>
            <a:rect l="l" t="t" r="r" b="b"/>
            <a:pathLst>
              <a:path w="12192000" h="2347414">
                <a:moveTo>
                  <a:pt x="0" y="0"/>
                </a:moveTo>
                <a:lnTo>
                  <a:pt x="12192000" y="0"/>
                </a:lnTo>
                <a:lnTo>
                  <a:pt x="12192000" y="1736458"/>
                </a:lnTo>
                <a:lnTo>
                  <a:pt x="11967601" y="1784034"/>
                </a:lnTo>
                <a:cubicBezTo>
                  <a:pt x="11589888" y="1859409"/>
                  <a:pt x="11209762" y="1923961"/>
                  <a:pt x="10829000" y="1983294"/>
                </a:cubicBezTo>
                <a:lnTo>
                  <a:pt x="10743779" y="1996027"/>
                </a:lnTo>
                <a:cubicBezTo>
                  <a:pt x="10772495" y="1996778"/>
                  <a:pt x="10801211" y="1993989"/>
                  <a:pt x="10829254" y="1987751"/>
                </a:cubicBezTo>
                <a:cubicBezTo>
                  <a:pt x="10835198" y="1988337"/>
                  <a:pt x="10841180" y="1988553"/>
                  <a:pt x="10847162" y="1988388"/>
                </a:cubicBezTo>
                <a:cubicBezTo>
                  <a:pt x="11090123" y="1968907"/>
                  <a:pt x="11332703" y="1945734"/>
                  <a:pt x="11575155" y="1921415"/>
                </a:cubicBezTo>
                <a:lnTo>
                  <a:pt x="12192000" y="1851213"/>
                </a:lnTo>
                <a:lnTo>
                  <a:pt x="12192000" y="1907356"/>
                </a:lnTo>
                <a:lnTo>
                  <a:pt x="12035532" y="1927033"/>
                </a:lnTo>
                <a:cubicBezTo>
                  <a:pt x="11882793" y="1944747"/>
                  <a:pt x="11729910" y="1961077"/>
                  <a:pt x="11576932" y="1976291"/>
                </a:cubicBezTo>
                <a:cubicBezTo>
                  <a:pt x="11260690" y="2008122"/>
                  <a:pt x="10944193" y="2037279"/>
                  <a:pt x="10627316" y="2061470"/>
                </a:cubicBezTo>
                <a:cubicBezTo>
                  <a:pt x="10352985" y="2082351"/>
                  <a:pt x="10078401" y="2100431"/>
                  <a:pt x="9804196" y="2123478"/>
                </a:cubicBezTo>
                <a:cubicBezTo>
                  <a:pt x="9617118" y="2139137"/>
                  <a:pt x="9430675" y="2161674"/>
                  <a:pt x="9243851" y="2180008"/>
                </a:cubicBezTo>
                <a:cubicBezTo>
                  <a:pt x="9073157" y="2196433"/>
                  <a:pt x="8902207" y="2211966"/>
                  <a:pt x="8731259" y="2225081"/>
                </a:cubicBezTo>
                <a:cubicBezTo>
                  <a:pt x="8509507" y="2242054"/>
                  <a:pt x="8287667" y="2257586"/>
                  <a:pt x="8065752" y="2271681"/>
                </a:cubicBezTo>
                <a:cubicBezTo>
                  <a:pt x="7929984" y="2280466"/>
                  <a:pt x="7793961" y="2285814"/>
                  <a:pt x="7658065" y="2292562"/>
                </a:cubicBezTo>
                <a:cubicBezTo>
                  <a:pt x="7282640" y="2311661"/>
                  <a:pt x="6906704" y="2314208"/>
                  <a:pt x="6531024" y="2324138"/>
                </a:cubicBezTo>
                <a:cubicBezTo>
                  <a:pt x="6413417" y="2327322"/>
                  <a:pt x="6295937" y="2338399"/>
                  <a:pt x="6178331" y="2345655"/>
                </a:cubicBezTo>
                <a:cubicBezTo>
                  <a:pt x="6111271" y="2349730"/>
                  <a:pt x="6044342" y="2345655"/>
                  <a:pt x="5977282" y="2344127"/>
                </a:cubicBezTo>
                <a:cubicBezTo>
                  <a:pt x="5774073" y="2338908"/>
                  <a:pt x="5570866" y="2334960"/>
                  <a:pt x="5367658" y="2329230"/>
                </a:cubicBezTo>
                <a:cubicBezTo>
                  <a:pt x="5040746" y="2319809"/>
                  <a:pt x="4713963" y="2306274"/>
                  <a:pt x="4387306" y="2288614"/>
                </a:cubicBezTo>
                <a:cubicBezTo>
                  <a:pt x="4318342" y="2284796"/>
                  <a:pt x="4249253" y="2284286"/>
                  <a:pt x="4180287" y="2280211"/>
                </a:cubicBezTo>
                <a:cubicBezTo>
                  <a:pt x="4067634" y="2273463"/>
                  <a:pt x="3954980" y="2265060"/>
                  <a:pt x="3842199" y="2257039"/>
                </a:cubicBezTo>
                <a:cubicBezTo>
                  <a:pt x="3804988" y="2254492"/>
                  <a:pt x="3767648" y="2254620"/>
                  <a:pt x="3730309" y="2251182"/>
                </a:cubicBezTo>
                <a:cubicBezTo>
                  <a:pt x="3628704" y="2242142"/>
                  <a:pt x="3527101" y="2238449"/>
                  <a:pt x="3425496" y="2231320"/>
                </a:cubicBezTo>
                <a:cubicBezTo>
                  <a:pt x="3308906" y="2222534"/>
                  <a:pt x="3192569" y="2211330"/>
                  <a:pt x="3076106" y="2201781"/>
                </a:cubicBezTo>
                <a:cubicBezTo>
                  <a:pt x="2990757" y="2194905"/>
                  <a:pt x="2905157" y="2190067"/>
                  <a:pt x="2819682" y="2182427"/>
                </a:cubicBezTo>
                <a:cubicBezTo>
                  <a:pt x="2721507" y="2173515"/>
                  <a:pt x="2623586" y="2162311"/>
                  <a:pt x="2525539" y="2152888"/>
                </a:cubicBezTo>
                <a:cubicBezTo>
                  <a:pt x="2454289" y="2145886"/>
                  <a:pt x="2383038" y="2140920"/>
                  <a:pt x="2311915" y="2133536"/>
                </a:cubicBezTo>
                <a:cubicBezTo>
                  <a:pt x="2225933" y="2124749"/>
                  <a:pt x="2140204" y="2114182"/>
                  <a:pt x="2054223" y="2104760"/>
                </a:cubicBezTo>
                <a:cubicBezTo>
                  <a:pt x="1990719" y="2097758"/>
                  <a:pt x="1928233" y="2092028"/>
                  <a:pt x="1865367" y="2084770"/>
                </a:cubicBezTo>
                <a:cubicBezTo>
                  <a:pt x="1786622" y="2075603"/>
                  <a:pt x="1708006" y="2065545"/>
                  <a:pt x="1629263" y="2055996"/>
                </a:cubicBezTo>
                <a:cubicBezTo>
                  <a:pt x="1572492" y="2049120"/>
                  <a:pt x="1515595" y="2043264"/>
                  <a:pt x="1458823" y="2035751"/>
                </a:cubicBezTo>
                <a:cubicBezTo>
                  <a:pt x="1386303" y="2026585"/>
                  <a:pt x="1313784" y="2016780"/>
                  <a:pt x="1241390" y="2007103"/>
                </a:cubicBezTo>
                <a:lnTo>
                  <a:pt x="1047453" y="1980748"/>
                </a:lnTo>
                <a:cubicBezTo>
                  <a:pt x="969980" y="1970180"/>
                  <a:pt x="892254" y="1960377"/>
                  <a:pt x="814907" y="1949045"/>
                </a:cubicBezTo>
                <a:cubicBezTo>
                  <a:pt x="740609" y="1938094"/>
                  <a:pt x="666692" y="1925744"/>
                  <a:pt x="592649" y="1913776"/>
                </a:cubicBezTo>
                <a:cubicBezTo>
                  <a:pt x="509587" y="1900280"/>
                  <a:pt x="426653" y="1886274"/>
                  <a:pt x="343591" y="1872650"/>
                </a:cubicBezTo>
                <a:cubicBezTo>
                  <a:pt x="240972" y="1855716"/>
                  <a:pt x="138225" y="1839673"/>
                  <a:pt x="35731" y="1821722"/>
                </a:cubicBezTo>
                <a:lnTo>
                  <a:pt x="0" y="1814848"/>
                </a:lnTo>
                <a:lnTo>
                  <a:pt x="0" y="1758489"/>
                </a:lnTo>
                <a:lnTo>
                  <a:pt x="274248" y="1808735"/>
                </a:lnTo>
                <a:cubicBezTo>
                  <a:pt x="348926" y="1821467"/>
                  <a:pt x="423604" y="1832798"/>
                  <a:pt x="498157" y="1846167"/>
                </a:cubicBezTo>
                <a:cubicBezTo>
                  <a:pt x="572708" y="1859536"/>
                  <a:pt x="647896" y="1867813"/>
                  <a:pt x="722828" y="1878635"/>
                </a:cubicBezTo>
                <a:cubicBezTo>
                  <a:pt x="797762" y="1889457"/>
                  <a:pt x="874219" y="1901426"/>
                  <a:pt x="949913" y="1912375"/>
                </a:cubicBezTo>
                <a:cubicBezTo>
                  <a:pt x="1031704" y="1924343"/>
                  <a:pt x="1113496" y="1935802"/>
                  <a:pt x="1195414" y="1947516"/>
                </a:cubicBezTo>
                <a:cubicBezTo>
                  <a:pt x="1244566" y="1954519"/>
                  <a:pt x="1293589" y="1962285"/>
                  <a:pt x="1342867" y="1968397"/>
                </a:cubicBezTo>
                <a:cubicBezTo>
                  <a:pt x="1401162" y="1975656"/>
                  <a:pt x="1459712" y="1981130"/>
                  <a:pt x="1518007" y="1988006"/>
                </a:cubicBezTo>
                <a:cubicBezTo>
                  <a:pt x="1579224" y="1995263"/>
                  <a:pt x="1640186" y="2003411"/>
                  <a:pt x="1701403" y="2010669"/>
                </a:cubicBezTo>
                <a:cubicBezTo>
                  <a:pt x="1762618" y="2017926"/>
                  <a:pt x="1820279" y="2024292"/>
                  <a:pt x="1879210" y="2031167"/>
                </a:cubicBezTo>
                <a:cubicBezTo>
                  <a:pt x="1942712" y="2038425"/>
                  <a:pt x="2006214" y="2046064"/>
                  <a:pt x="2068702" y="2052940"/>
                </a:cubicBezTo>
                <a:cubicBezTo>
                  <a:pt x="2116455" y="2058160"/>
                  <a:pt x="2164335" y="2062362"/>
                  <a:pt x="2212090" y="2067583"/>
                </a:cubicBezTo>
                <a:cubicBezTo>
                  <a:pt x="2280419" y="2074967"/>
                  <a:pt x="2348493" y="2085152"/>
                  <a:pt x="2416949" y="2089609"/>
                </a:cubicBezTo>
                <a:cubicBezTo>
                  <a:pt x="2472070" y="2093302"/>
                  <a:pt x="2526936" y="2099540"/>
                  <a:pt x="2582055" y="2105397"/>
                </a:cubicBezTo>
                <a:cubicBezTo>
                  <a:pt x="2655337" y="2113291"/>
                  <a:pt x="2729001" y="2119785"/>
                  <a:pt x="2802282" y="2126405"/>
                </a:cubicBezTo>
                <a:cubicBezTo>
                  <a:pt x="2862991" y="2131753"/>
                  <a:pt x="2924207" y="2136337"/>
                  <a:pt x="2984916" y="2141684"/>
                </a:cubicBezTo>
                <a:cubicBezTo>
                  <a:pt x="3070516" y="2149324"/>
                  <a:pt x="3156373" y="2152888"/>
                  <a:pt x="3241847" y="2164094"/>
                </a:cubicBezTo>
                <a:cubicBezTo>
                  <a:pt x="3307255" y="2172624"/>
                  <a:pt x="3374060" y="2169822"/>
                  <a:pt x="3439848" y="2176826"/>
                </a:cubicBezTo>
                <a:cubicBezTo>
                  <a:pt x="3512622" y="2184592"/>
                  <a:pt x="3585777" y="2186247"/>
                  <a:pt x="3658678" y="2194523"/>
                </a:cubicBezTo>
                <a:cubicBezTo>
                  <a:pt x="3731578" y="2202800"/>
                  <a:pt x="3807019" y="2201781"/>
                  <a:pt x="3881317" y="2206491"/>
                </a:cubicBezTo>
                <a:cubicBezTo>
                  <a:pt x="3970222" y="2212094"/>
                  <a:pt x="4059124" y="2223552"/>
                  <a:pt x="4148916" y="2225081"/>
                </a:cubicBezTo>
                <a:cubicBezTo>
                  <a:pt x="4255600" y="2226736"/>
                  <a:pt x="4361779" y="2236539"/>
                  <a:pt x="4468337" y="2237813"/>
                </a:cubicBezTo>
                <a:cubicBezTo>
                  <a:pt x="4511390" y="2238577"/>
                  <a:pt x="4554190" y="2246852"/>
                  <a:pt x="4605375" y="2240232"/>
                </a:cubicBezTo>
                <a:cubicBezTo>
                  <a:pt x="4574131" y="2238704"/>
                  <a:pt x="4550762" y="2237940"/>
                  <a:pt x="4527647" y="2236412"/>
                </a:cubicBezTo>
                <a:cubicBezTo>
                  <a:pt x="4410293" y="2228773"/>
                  <a:pt x="4292942" y="2220751"/>
                  <a:pt x="4175589" y="2212985"/>
                </a:cubicBezTo>
                <a:cubicBezTo>
                  <a:pt x="4113101" y="2208783"/>
                  <a:pt x="4050615" y="2205219"/>
                  <a:pt x="3988255" y="2200253"/>
                </a:cubicBezTo>
                <a:cubicBezTo>
                  <a:pt x="3887668" y="2192487"/>
                  <a:pt x="3787079" y="2184082"/>
                  <a:pt x="3686492" y="2176062"/>
                </a:cubicBezTo>
                <a:cubicBezTo>
                  <a:pt x="3630102" y="2171605"/>
                  <a:pt x="3573711" y="2168040"/>
                  <a:pt x="3517320" y="2163330"/>
                </a:cubicBezTo>
                <a:cubicBezTo>
                  <a:pt x="3430958" y="2155689"/>
                  <a:pt x="3344721" y="2147159"/>
                  <a:pt x="3258357" y="2139519"/>
                </a:cubicBezTo>
                <a:cubicBezTo>
                  <a:pt x="3206031" y="2134809"/>
                  <a:pt x="3153705" y="2131371"/>
                  <a:pt x="3101506" y="2126787"/>
                </a:cubicBezTo>
                <a:cubicBezTo>
                  <a:pt x="3004220" y="2117365"/>
                  <a:pt x="2907061" y="2106798"/>
                  <a:pt x="2809395" y="2097502"/>
                </a:cubicBezTo>
                <a:cubicBezTo>
                  <a:pt x="2739161" y="2090628"/>
                  <a:pt x="2668673" y="2085916"/>
                  <a:pt x="2598566" y="2078532"/>
                </a:cubicBezTo>
                <a:cubicBezTo>
                  <a:pt x="2511441" y="2069365"/>
                  <a:pt x="2424569" y="2058160"/>
                  <a:pt x="2337444" y="2048611"/>
                </a:cubicBezTo>
                <a:cubicBezTo>
                  <a:pt x="2255399" y="2039699"/>
                  <a:pt x="2173099" y="2032950"/>
                  <a:pt x="2091054" y="2023146"/>
                </a:cubicBezTo>
                <a:cubicBezTo>
                  <a:pt x="1979162" y="2010414"/>
                  <a:pt x="1867524" y="1995008"/>
                  <a:pt x="1755761" y="1981384"/>
                </a:cubicBezTo>
                <a:cubicBezTo>
                  <a:pt x="1650982" y="1968652"/>
                  <a:pt x="1545821" y="1957830"/>
                  <a:pt x="1441169" y="1943824"/>
                </a:cubicBezTo>
                <a:cubicBezTo>
                  <a:pt x="1299813" y="1924980"/>
                  <a:pt x="1158837" y="1903718"/>
                  <a:pt x="1017607" y="1883345"/>
                </a:cubicBezTo>
                <a:cubicBezTo>
                  <a:pt x="876378" y="1862974"/>
                  <a:pt x="735402" y="1844003"/>
                  <a:pt x="594427" y="1821849"/>
                </a:cubicBezTo>
                <a:cubicBezTo>
                  <a:pt x="462850" y="1801222"/>
                  <a:pt x="331526" y="1778304"/>
                  <a:pt x="200711" y="1755132"/>
                </a:cubicBezTo>
                <a:lnTo>
                  <a:pt x="0" y="1718743"/>
                </a:lnTo>
                <a:close/>
              </a:path>
            </a:pathLst>
          </a:custGeom>
          <a:solidFill>
            <a:schemeClr val="accent2"/>
          </a:solidFill>
          <a:ln w="8199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B53F7776-3DA7-8E9C-9FD6-D4F6A2D975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01221"/>
            <a:ext cx="10515600" cy="1348065"/>
          </a:xfrm>
        </p:spPr>
        <p:txBody>
          <a:bodyPr>
            <a:normAutofit/>
          </a:bodyPr>
          <a:lstStyle/>
          <a:p>
            <a:r>
              <a:rPr lang="es-ES" sz="5400" dirty="0">
                <a:solidFill>
                  <a:srgbClr val="FFFFFF"/>
                </a:solidFill>
              </a:rPr>
              <a:t>El curso 2025/2026 se desarrollarán: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E05386A-0AE8-42C2-2E54-DC7A67DE3D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586789"/>
            <a:ext cx="10515600" cy="3590174"/>
          </a:xfrm>
        </p:spPr>
        <p:txBody>
          <a:bodyPr>
            <a:normAutofit fontScale="92500" lnSpcReduction="10000"/>
          </a:bodyPr>
          <a:lstStyle/>
          <a:p>
            <a:endParaRPr lang="es-ES" sz="2400" dirty="0"/>
          </a:p>
          <a:p>
            <a:r>
              <a:rPr lang="es-ES" sz="2400" dirty="0"/>
              <a:t>Medidas de Apoyo y Refuerzo a los procesos de Enseñanza-Aprendizaje:</a:t>
            </a:r>
          </a:p>
          <a:p>
            <a:pPr lvl="1"/>
            <a:r>
              <a:rPr lang="es-ES" dirty="0"/>
              <a:t>Apoyo en </a:t>
            </a:r>
            <a:r>
              <a:rPr lang="es-ES" b="1" dirty="0"/>
              <a:t>lectoescritura</a:t>
            </a:r>
            <a:r>
              <a:rPr lang="es-ES" dirty="0"/>
              <a:t> y en </a:t>
            </a:r>
            <a:r>
              <a:rPr lang="es-ES" b="1" dirty="0"/>
              <a:t>matemáticas, </a:t>
            </a:r>
            <a:r>
              <a:rPr lang="es-ES" dirty="0"/>
              <a:t>en </a:t>
            </a:r>
            <a:r>
              <a:rPr lang="es-ES" b="1" dirty="0"/>
              <a:t>3º y en 4º Primaria, </a:t>
            </a:r>
            <a:r>
              <a:rPr lang="es-ES" dirty="0"/>
              <a:t>de octubre a mayo.</a:t>
            </a:r>
            <a:endParaRPr lang="es-ES" b="1" dirty="0"/>
          </a:p>
          <a:p>
            <a:pPr lvl="1"/>
            <a:r>
              <a:rPr lang="es-ES" dirty="0"/>
              <a:t>Clases extraordinarias en </a:t>
            </a:r>
            <a:r>
              <a:rPr lang="es-ES" b="1" dirty="0"/>
              <a:t>julio</a:t>
            </a:r>
            <a:r>
              <a:rPr lang="es-ES" dirty="0"/>
              <a:t> en </a:t>
            </a:r>
            <a:r>
              <a:rPr lang="es-ES" b="1" dirty="0"/>
              <a:t>6º Primaria</a:t>
            </a:r>
          </a:p>
          <a:p>
            <a:r>
              <a:rPr lang="es-ES" sz="2400" dirty="0"/>
              <a:t>Acompañamiento, motivación y orientación, </a:t>
            </a:r>
          </a:p>
          <a:p>
            <a:pPr lvl="1"/>
            <a:r>
              <a:rPr lang="es-ES" dirty="0"/>
              <a:t>al alumnado de </a:t>
            </a:r>
            <a:r>
              <a:rPr lang="es-ES" b="1" dirty="0"/>
              <a:t>1º ESO de octubre a junio</a:t>
            </a:r>
          </a:p>
          <a:p>
            <a:pPr lvl="1"/>
            <a:r>
              <a:rPr lang="es-ES" dirty="0"/>
              <a:t>Al alumnado de </a:t>
            </a:r>
            <a:r>
              <a:rPr lang="es-ES" b="1" dirty="0"/>
              <a:t>4º ESO:</a:t>
            </a:r>
          </a:p>
          <a:p>
            <a:pPr lvl="2"/>
            <a:r>
              <a:rPr lang="es-ES" sz="2400" b="1" dirty="0"/>
              <a:t>de octubre a mayo para todos</a:t>
            </a:r>
          </a:p>
          <a:p>
            <a:pPr lvl="2"/>
            <a:r>
              <a:rPr lang="es-ES" sz="2400" b="1" dirty="0"/>
              <a:t>en junio para quienes deban presentarse a pruebas finales</a:t>
            </a:r>
          </a:p>
          <a:p>
            <a:endParaRPr lang="es-ES" sz="2200" dirty="0"/>
          </a:p>
        </p:txBody>
      </p:sp>
      <p:pic>
        <p:nvPicPr>
          <p:cNvPr id="4" name="Gráfico 3">
            <a:extLst>
              <a:ext uri="{FF2B5EF4-FFF2-40B4-BE49-F238E27FC236}">
                <a16:creationId xmlns:a16="http://schemas.microsoft.com/office/drawing/2014/main" id="{58570E13-2876-3B0C-8214-DEBBEEF0C65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924032" y="186478"/>
            <a:ext cx="1121664" cy="11216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0875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C2554CA6-288E-4202-BC52-2E5A8F0C0A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B10BB131-AC8E-4A8E-A5D1-36260F720C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9189" y="1119031"/>
            <a:ext cx="4619938" cy="4619938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FC73535A-1BA9-A8D0-F2B1-E19FBF8290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0048" y="1396686"/>
            <a:ext cx="3828207" cy="4064628"/>
          </a:xfrm>
        </p:spPr>
        <p:txBody>
          <a:bodyPr>
            <a:normAutofit/>
          </a:bodyPr>
          <a:lstStyle/>
          <a:p>
            <a:pPr algn="ctr"/>
            <a:r>
              <a:rPr lang="es-ES" dirty="0">
                <a:solidFill>
                  <a:srgbClr val="FFFFFF"/>
                </a:solidFill>
              </a:rPr>
              <a:t>Apoyo a la lectoescritura en 3º PRIMARIA</a:t>
            </a:r>
            <a:br>
              <a:rPr lang="es-ES" dirty="0">
                <a:solidFill>
                  <a:srgbClr val="FFFFFF"/>
                </a:solidFill>
              </a:rPr>
            </a:br>
            <a:r>
              <a:rPr lang="es-ES" dirty="0">
                <a:solidFill>
                  <a:srgbClr val="FFFFFF"/>
                </a:solidFill>
              </a:rPr>
              <a:t>(de octubre a 29/05/26)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5B7778FC-632E-4DCA-A7CB-0D7731CCF9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9809111">
            <a:off x="8683720" y="941148"/>
            <a:ext cx="2987899" cy="2987899"/>
          </a:xfrm>
          <a:prstGeom prst="arc">
            <a:avLst>
              <a:gd name="adj1" fmla="val 15817365"/>
              <a:gd name="adj2" fmla="val 1781380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FA23A907-97FB-4A8F-880A-DD77401C42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10048" y="4780992"/>
            <a:ext cx="546100" cy="546100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aphicFrame>
        <p:nvGraphicFramePr>
          <p:cNvPr id="7" name="Tabla 8">
            <a:extLst>
              <a:ext uri="{FF2B5EF4-FFF2-40B4-BE49-F238E27FC236}">
                <a16:creationId xmlns:a16="http://schemas.microsoft.com/office/drawing/2014/main" id="{E2D9AF45-AEC1-F45C-6FD4-F7A339AFB04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20839369"/>
              </p:ext>
            </p:extLst>
          </p:nvPr>
        </p:nvGraphicFramePr>
        <p:xfrm>
          <a:off x="5060346" y="1672400"/>
          <a:ext cx="6642465" cy="505288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14155">
                  <a:extLst>
                    <a:ext uri="{9D8B030D-6E8A-4147-A177-3AD203B41FA5}">
                      <a16:colId xmlns:a16="http://schemas.microsoft.com/office/drawing/2014/main" val="1685781880"/>
                    </a:ext>
                  </a:extLst>
                </a:gridCol>
                <a:gridCol w="2214155">
                  <a:extLst>
                    <a:ext uri="{9D8B030D-6E8A-4147-A177-3AD203B41FA5}">
                      <a16:colId xmlns:a16="http://schemas.microsoft.com/office/drawing/2014/main" val="4260253849"/>
                    </a:ext>
                  </a:extLst>
                </a:gridCol>
                <a:gridCol w="2214155">
                  <a:extLst>
                    <a:ext uri="{9D8B030D-6E8A-4147-A177-3AD203B41FA5}">
                      <a16:colId xmlns:a16="http://schemas.microsoft.com/office/drawing/2014/main" val="390138021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" sz="24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FINALIDAD</a:t>
                      </a:r>
                      <a:endParaRPr lang="es-E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" sz="24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DESTINATARIOS</a:t>
                      </a:r>
                      <a:endParaRPr lang="es-E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" sz="24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TIPO DE APOYO Y REFUERZO</a:t>
                      </a:r>
                      <a:endParaRPr lang="es-E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3963243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" sz="24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Reforzar la lectoescritura como herramienta indispensable para adquirir otro tipo de conocimientos</a:t>
                      </a:r>
                      <a:endParaRPr lang="es-E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" sz="24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Alumnado de 3º Primaria con retraso en compresión lectora, expresión escrita, oralidad y/o escritura conforme a los criterios de este nivel educativo</a:t>
                      </a:r>
                      <a:endParaRPr lang="es-E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" sz="24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Apoyo Lectoescritor (2h/sem)</a:t>
                      </a:r>
                      <a:endParaRPr lang="es-E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96863208"/>
                  </a:ext>
                </a:extLst>
              </a:tr>
            </a:tbl>
          </a:graphicData>
        </a:graphic>
      </p:graphicFrame>
      <p:pic>
        <p:nvPicPr>
          <p:cNvPr id="4" name="Gráfico 3">
            <a:extLst>
              <a:ext uri="{FF2B5EF4-FFF2-40B4-BE49-F238E27FC236}">
                <a16:creationId xmlns:a16="http://schemas.microsoft.com/office/drawing/2014/main" id="{26B8B327-BF09-3B2C-7BD9-1524A34D48F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095323" y="132714"/>
            <a:ext cx="1121664" cy="11216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23845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C2554CA6-288E-4202-BC52-2E5A8F0C0A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B10BB131-AC8E-4A8E-A5D1-36260F720C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9189" y="1119031"/>
            <a:ext cx="4619938" cy="4619938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FC73535A-1BA9-A8D0-F2B1-E19FBF8290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0048" y="1396686"/>
            <a:ext cx="3661109" cy="3930406"/>
          </a:xfrm>
        </p:spPr>
        <p:txBody>
          <a:bodyPr>
            <a:normAutofit fontScale="90000"/>
          </a:bodyPr>
          <a:lstStyle/>
          <a:p>
            <a:pPr algn="ctr"/>
            <a:r>
              <a:rPr lang="es-ES" dirty="0">
                <a:solidFill>
                  <a:srgbClr val="FFFFFF"/>
                </a:solidFill>
              </a:rPr>
              <a:t>en 4º PRIMARIA clases de refuerzo Comp. Lectora </a:t>
            </a:r>
            <a:br>
              <a:rPr lang="es-ES" dirty="0">
                <a:solidFill>
                  <a:srgbClr val="FFFFFF"/>
                </a:solidFill>
              </a:rPr>
            </a:br>
            <a:r>
              <a:rPr lang="es-ES" dirty="0">
                <a:solidFill>
                  <a:srgbClr val="FFFFFF"/>
                </a:solidFill>
              </a:rPr>
              <a:t>(de octubre a 29/05/26)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5B7778FC-632E-4DCA-A7CB-0D7731CCF9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9809111">
            <a:off x="8683720" y="941148"/>
            <a:ext cx="2987899" cy="2987899"/>
          </a:xfrm>
          <a:prstGeom prst="arc">
            <a:avLst>
              <a:gd name="adj1" fmla="val 15817365"/>
              <a:gd name="adj2" fmla="val 1781380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FA23A907-97FB-4A8F-880A-DD77401C42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10048" y="4780992"/>
            <a:ext cx="546100" cy="546100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aphicFrame>
        <p:nvGraphicFramePr>
          <p:cNvPr id="7" name="Tabla 8">
            <a:extLst>
              <a:ext uri="{FF2B5EF4-FFF2-40B4-BE49-F238E27FC236}">
                <a16:creationId xmlns:a16="http://schemas.microsoft.com/office/drawing/2014/main" id="{E2D9AF45-AEC1-F45C-6FD4-F7A339AFB04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31997012"/>
              </p:ext>
            </p:extLst>
          </p:nvPr>
        </p:nvGraphicFramePr>
        <p:xfrm>
          <a:off x="5060346" y="1672400"/>
          <a:ext cx="6642465" cy="309613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14155">
                  <a:extLst>
                    <a:ext uri="{9D8B030D-6E8A-4147-A177-3AD203B41FA5}">
                      <a16:colId xmlns:a16="http://schemas.microsoft.com/office/drawing/2014/main" val="1685781880"/>
                    </a:ext>
                  </a:extLst>
                </a:gridCol>
                <a:gridCol w="2214155">
                  <a:extLst>
                    <a:ext uri="{9D8B030D-6E8A-4147-A177-3AD203B41FA5}">
                      <a16:colId xmlns:a16="http://schemas.microsoft.com/office/drawing/2014/main" val="4260253849"/>
                    </a:ext>
                  </a:extLst>
                </a:gridCol>
                <a:gridCol w="2214155">
                  <a:extLst>
                    <a:ext uri="{9D8B030D-6E8A-4147-A177-3AD203B41FA5}">
                      <a16:colId xmlns:a16="http://schemas.microsoft.com/office/drawing/2014/main" val="390138021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" sz="24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FINALIDAD</a:t>
                      </a:r>
                      <a:endParaRPr lang="es-E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" sz="24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DESTINATARIOS</a:t>
                      </a:r>
                      <a:endParaRPr lang="es-E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" sz="24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TIPO DE APOYO Y REFUERZO</a:t>
                      </a:r>
                      <a:endParaRPr lang="es-E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3963243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" sz="24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Mejora del nivel de desempeño en competencia lectora</a:t>
                      </a:r>
                      <a:endParaRPr lang="es-E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" sz="24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Alumnado de 4º Primaria con bajo rendimiento en  competencia lectora</a:t>
                      </a:r>
                      <a:endParaRPr lang="es-E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" sz="24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Apoyo Lectoescritor (2h/sem)</a:t>
                      </a:r>
                      <a:endParaRPr lang="es-E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96863208"/>
                  </a:ext>
                </a:extLst>
              </a:tr>
            </a:tbl>
          </a:graphicData>
        </a:graphic>
      </p:graphicFrame>
      <p:pic>
        <p:nvPicPr>
          <p:cNvPr id="4" name="Gráfico 3">
            <a:extLst>
              <a:ext uri="{FF2B5EF4-FFF2-40B4-BE49-F238E27FC236}">
                <a16:creationId xmlns:a16="http://schemas.microsoft.com/office/drawing/2014/main" id="{26B8B327-BF09-3B2C-7BD9-1524A34D48F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095323" y="132714"/>
            <a:ext cx="1121664" cy="11216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527044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C2554CA6-288E-4202-BC52-2E5A8F0C0A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B10BB131-AC8E-4A8E-A5D1-36260F720C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9189" y="1119031"/>
            <a:ext cx="4619938" cy="4619938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FC73535A-1BA9-A8D0-F2B1-E19FBF8290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0048" y="1396685"/>
            <a:ext cx="3911334" cy="4189467"/>
          </a:xfrm>
        </p:spPr>
        <p:txBody>
          <a:bodyPr>
            <a:normAutofit fontScale="90000"/>
          </a:bodyPr>
          <a:lstStyle/>
          <a:p>
            <a:pPr algn="ctr"/>
            <a:br>
              <a:rPr lang="es-ES" dirty="0">
                <a:solidFill>
                  <a:srgbClr val="FFFFFF"/>
                </a:solidFill>
              </a:rPr>
            </a:br>
            <a:r>
              <a:rPr lang="es-ES" dirty="0">
                <a:solidFill>
                  <a:srgbClr val="FFFFFF"/>
                </a:solidFill>
              </a:rPr>
              <a:t>en 3º y 4º PRIMARIA clases de refuerzo Comp. Matemática </a:t>
            </a:r>
            <a:br>
              <a:rPr lang="es-ES" dirty="0">
                <a:solidFill>
                  <a:srgbClr val="FFFFFF"/>
                </a:solidFill>
              </a:rPr>
            </a:br>
            <a:r>
              <a:rPr lang="es-ES" dirty="0">
                <a:solidFill>
                  <a:srgbClr val="FFFFFF"/>
                </a:solidFill>
              </a:rPr>
              <a:t>(de octubre a 29/05/26)</a:t>
            </a:r>
            <a:br>
              <a:rPr lang="es-ES" dirty="0">
                <a:solidFill>
                  <a:srgbClr val="FFFFFF"/>
                </a:solidFill>
              </a:rPr>
            </a:br>
            <a:endParaRPr lang="es-ES" dirty="0">
              <a:solidFill>
                <a:srgbClr val="FFFFFF"/>
              </a:solidFill>
            </a:endParaRP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5B7778FC-632E-4DCA-A7CB-0D7731CCF9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9809111">
            <a:off x="8683720" y="941148"/>
            <a:ext cx="2987899" cy="2987899"/>
          </a:xfrm>
          <a:prstGeom prst="arc">
            <a:avLst>
              <a:gd name="adj1" fmla="val 15817365"/>
              <a:gd name="adj2" fmla="val 1781380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FA23A907-97FB-4A8F-880A-DD77401C42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10048" y="4780992"/>
            <a:ext cx="546100" cy="546100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aphicFrame>
        <p:nvGraphicFramePr>
          <p:cNvPr id="7" name="Tabla 8">
            <a:extLst>
              <a:ext uri="{FF2B5EF4-FFF2-40B4-BE49-F238E27FC236}">
                <a16:creationId xmlns:a16="http://schemas.microsoft.com/office/drawing/2014/main" id="{E2D9AF45-AEC1-F45C-6FD4-F7A339AFB04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83724117"/>
              </p:ext>
            </p:extLst>
          </p:nvPr>
        </p:nvGraphicFramePr>
        <p:xfrm>
          <a:off x="5060346" y="1672400"/>
          <a:ext cx="6642465" cy="270478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14155">
                  <a:extLst>
                    <a:ext uri="{9D8B030D-6E8A-4147-A177-3AD203B41FA5}">
                      <a16:colId xmlns:a16="http://schemas.microsoft.com/office/drawing/2014/main" val="1685781880"/>
                    </a:ext>
                  </a:extLst>
                </a:gridCol>
                <a:gridCol w="2214155">
                  <a:extLst>
                    <a:ext uri="{9D8B030D-6E8A-4147-A177-3AD203B41FA5}">
                      <a16:colId xmlns:a16="http://schemas.microsoft.com/office/drawing/2014/main" val="4260253849"/>
                    </a:ext>
                  </a:extLst>
                </a:gridCol>
                <a:gridCol w="2214155">
                  <a:extLst>
                    <a:ext uri="{9D8B030D-6E8A-4147-A177-3AD203B41FA5}">
                      <a16:colId xmlns:a16="http://schemas.microsoft.com/office/drawing/2014/main" val="390138021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" sz="24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FINALIDAD</a:t>
                      </a:r>
                      <a:endParaRPr lang="es-E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" sz="24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DESTINATARIOS</a:t>
                      </a:r>
                      <a:endParaRPr lang="es-E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" sz="24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TIPO DE APOYO Y REFUERZO</a:t>
                      </a:r>
                      <a:endParaRPr lang="es-E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3963243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" sz="24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Mejora del nivel de desempeño en competencia matemática</a:t>
                      </a:r>
                      <a:endParaRPr lang="es-E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" sz="24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Alumnado de 3º y 4º Primaria con bajo rendimiento en matemáticas.</a:t>
                      </a:r>
                      <a:endParaRPr lang="es-E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" sz="24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Refuerzo en matemáticas consolidando aprendizajes (2h/sem)</a:t>
                      </a:r>
                      <a:endParaRPr lang="es-E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96863208"/>
                  </a:ext>
                </a:extLst>
              </a:tr>
            </a:tbl>
          </a:graphicData>
        </a:graphic>
      </p:graphicFrame>
      <p:pic>
        <p:nvPicPr>
          <p:cNvPr id="4" name="Gráfico 3">
            <a:extLst>
              <a:ext uri="{FF2B5EF4-FFF2-40B4-BE49-F238E27FC236}">
                <a16:creationId xmlns:a16="http://schemas.microsoft.com/office/drawing/2014/main" id="{26B8B327-BF09-3B2C-7BD9-1524A34D48F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095323" y="132714"/>
            <a:ext cx="1121664" cy="11216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855674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4D24BFD5-D814-402B-B6C4-EEF6AE14B0F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10">
            <a:extLst>
              <a:ext uri="{FF2B5EF4-FFF2-40B4-BE49-F238E27FC236}">
                <a16:creationId xmlns:a16="http://schemas.microsoft.com/office/drawing/2014/main" id="{36FED7E8-9A97-475F-9FA4-113410D443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706139" y="1031284"/>
            <a:ext cx="3647661" cy="4436126"/>
          </a:xfrm>
          <a:custGeom>
            <a:avLst/>
            <a:gdLst>
              <a:gd name="connsiteX0" fmla="*/ 0 w 3647661"/>
              <a:gd name="connsiteY0" fmla="*/ 0 h 4436126"/>
              <a:gd name="connsiteX1" fmla="*/ 498514 w 3647661"/>
              <a:gd name="connsiteY1" fmla="*/ 0 h 4436126"/>
              <a:gd name="connsiteX2" fmla="*/ 1069981 w 3647661"/>
              <a:gd name="connsiteY2" fmla="*/ 0 h 4436126"/>
              <a:gd name="connsiteX3" fmla="*/ 1714401 w 3647661"/>
              <a:gd name="connsiteY3" fmla="*/ 0 h 4436126"/>
              <a:gd name="connsiteX4" fmla="*/ 2285868 w 3647661"/>
              <a:gd name="connsiteY4" fmla="*/ 0 h 4436126"/>
              <a:gd name="connsiteX5" fmla="*/ 2784381 w 3647661"/>
              <a:gd name="connsiteY5" fmla="*/ 0 h 4436126"/>
              <a:gd name="connsiteX6" fmla="*/ 3647661 w 3647661"/>
              <a:gd name="connsiteY6" fmla="*/ 0 h 4436126"/>
              <a:gd name="connsiteX7" fmla="*/ 3647661 w 3647661"/>
              <a:gd name="connsiteY7" fmla="*/ 633732 h 4436126"/>
              <a:gd name="connsiteX8" fmla="*/ 3647661 w 3647661"/>
              <a:gd name="connsiteY8" fmla="*/ 1267465 h 4436126"/>
              <a:gd name="connsiteX9" fmla="*/ 3647661 w 3647661"/>
              <a:gd name="connsiteY9" fmla="*/ 1768113 h 4436126"/>
              <a:gd name="connsiteX10" fmla="*/ 3647661 w 3647661"/>
              <a:gd name="connsiteY10" fmla="*/ 2446207 h 4436126"/>
              <a:gd name="connsiteX11" fmla="*/ 3647661 w 3647661"/>
              <a:gd name="connsiteY11" fmla="*/ 2946855 h 4436126"/>
              <a:gd name="connsiteX12" fmla="*/ 3647661 w 3647661"/>
              <a:gd name="connsiteY12" fmla="*/ 3580587 h 4436126"/>
              <a:gd name="connsiteX13" fmla="*/ 3647661 w 3647661"/>
              <a:gd name="connsiteY13" fmla="*/ 4436126 h 4436126"/>
              <a:gd name="connsiteX14" fmla="*/ 3039718 w 3647661"/>
              <a:gd name="connsiteY14" fmla="*/ 4436126 h 4436126"/>
              <a:gd name="connsiteX15" fmla="*/ 2431774 w 3647661"/>
              <a:gd name="connsiteY15" fmla="*/ 4436126 h 4436126"/>
              <a:gd name="connsiteX16" fmla="*/ 1823831 w 3647661"/>
              <a:gd name="connsiteY16" fmla="*/ 4436126 h 4436126"/>
              <a:gd name="connsiteX17" fmla="*/ 1288840 w 3647661"/>
              <a:gd name="connsiteY17" fmla="*/ 4436126 h 4436126"/>
              <a:gd name="connsiteX18" fmla="*/ 607943 w 3647661"/>
              <a:gd name="connsiteY18" fmla="*/ 4436126 h 4436126"/>
              <a:gd name="connsiteX19" fmla="*/ 0 w 3647661"/>
              <a:gd name="connsiteY19" fmla="*/ 4436126 h 4436126"/>
              <a:gd name="connsiteX20" fmla="*/ 0 w 3647661"/>
              <a:gd name="connsiteY20" fmla="*/ 3758032 h 4436126"/>
              <a:gd name="connsiteX21" fmla="*/ 0 w 3647661"/>
              <a:gd name="connsiteY21" fmla="*/ 3035578 h 4436126"/>
              <a:gd name="connsiteX22" fmla="*/ 0 w 3647661"/>
              <a:gd name="connsiteY22" fmla="*/ 2401845 h 4436126"/>
              <a:gd name="connsiteX23" fmla="*/ 0 w 3647661"/>
              <a:gd name="connsiteY23" fmla="*/ 1768113 h 4436126"/>
              <a:gd name="connsiteX24" fmla="*/ 0 w 3647661"/>
              <a:gd name="connsiteY24" fmla="*/ 1178742 h 4436126"/>
              <a:gd name="connsiteX25" fmla="*/ 0 w 3647661"/>
              <a:gd name="connsiteY25" fmla="*/ 589371 h 4436126"/>
              <a:gd name="connsiteX26" fmla="*/ 0 w 3647661"/>
              <a:gd name="connsiteY26" fmla="*/ 0 h 44361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</a:cxnLst>
            <a:rect l="l" t="t" r="r" b="b"/>
            <a:pathLst>
              <a:path w="3647661" h="4436126" fill="none" extrusionOk="0">
                <a:moveTo>
                  <a:pt x="0" y="0"/>
                </a:moveTo>
                <a:cubicBezTo>
                  <a:pt x="116158" y="-16963"/>
                  <a:pt x="364681" y="-4006"/>
                  <a:pt x="498514" y="0"/>
                </a:cubicBezTo>
                <a:cubicBezTo>
                  <a:pt x="632347" y="4006"/>
                  <a:pt x="950865" y="15164"/>
                  <a:pt x="1069981" y="0"/>
                </a:cubicBezTo>
                <a:cubicBezTo>
                  <a:pt x="1189097" y="-15164"/>
                  <a:pt x="1556518" y="-23132"/>
                  <a:pt x="1714401" y="0"/>
                </a:cubicBezTo>
                <a:cubicBezTo>
                  <a:pt x="1872284" y="23132"/>
                  <a:pt x="2015985" y="9364"/>
                  <a:pt x="2285868" y="0"/>
                </a:cubicBezTo>
                <a:cubicBezTo>
                  <a:pt x="2555751" y="-9364"/>
                  <a:pt x="2555148" y="14141"/>
                  <a:pt x="2784381" y="0"/>
                </a:cubicBezTo>
                <a:cubicBezTo>
                  <a:pt x="3013614" y="-14141"/>
                  <a:pt x="3216105" y="-3763"/>
                  <a:pt x="3647661" y="0"/>
                </a:cubicBezTo>
                <a:cubicBezTo>
                  <a:pt x="3623206" y="221859"/>
                  <a:pt x="3622213" y="458853"/>
                  <a:pt x="3647661" y="633732"/>
                </a:cubicBezTo>
                <a:cubicBezTo>
                  <a:pt x="3673109" y="808611"/>
                  <a:pt x="3674779" y="1138417"/>
                  <a:pt x="3647661" y="1267465"/>
                </a:cubicBezTo>
                <a:cubicBezTo>
                  <a:pt x="3620543" y="1396513"/>
                  <a:pt x="3664792" y="1625185"/>
                  <a:pt x="3647661" y="1768113"/>
                </a:cubicBezTo>
                <a:cubicBezTo>
                  <a:pt x="3630530" y="1911041"/>
                  <a:pt x="3671056" y="2135008"/>
                  <a:pt x="3647661" y="2446207"/>
                </a:cubicBezTo>
                <a:cubicBezTo>
                  <a:pt x="3624266" y="2757406"/>
                  <a:pt x="3642702" y="2713342"/>
                  <a:pt x="3647661" y="2946855"/>
                </a:cubicBezTo>
                <a:cubicBezTo>
                  <a:pt x="3652620" y="3180368"/>
                  <a:pt x="3664319" y="3290221"/>
                  <a:pt x="3647661" y="3580587"/>
                </a:cubicBezTo>
                <a:cubicBezTo>
                  <a:pt x="3631003" y="3870953"/>
                  <a:pt x="3617531" y="4259425"/>
                  <a:pt x="3647661" y="4436126"/>
                </a:cubicBezTo>
                <a:cubicBezTo>
                  <a:pt x="3523929" y="4410412"/>
                  <a:pt x="3241413" y="4436068"/>
                  <a:pt x="3039718" y="4436126"/>
                </a:cubicBezTo>
                <a:cubicBezTo>
                  <a:pt x="2838023" y="4436184"/>
                  <a:pt x="2630387" y="4431142"/>
                  <a:pt x="2431774" y="4436126"/>
                </a:cubicBezTo>
                <a:cubicBezTo>
                  <a:pt x="2233161" y="4441110"/>
                  <a:pt x="2003296" y="4449826"/>
                  <a:pt x="1823831" y="4436126"/>
                </a:cubicBezTo>
                <a:cubicBezTo>
                  <a:pt x="1644366" y="4422426"/>
                  <a:pt x="1399453" y="4442442"/>
                  <a:pt x="1288840" y="4436126"/>
                </a:cubicBezTo>
                <a:cubicBezTo>
                  <a:pt x="1178227" y="4429810"/>
                  <a:pt x="793482" y="4411099"/>
                  <a:pt x="607943" y="4436126"/>
                </a:cubicBezTo>
                <a:cubicBezTo>
                  <a:pt x="422404" y="4461153"/>
                  <a:pt x="158703" y="4453091"/>
                  <a:pt x="0" y="4436126"/>
                </a:cubicBezTo>
                <a:cubicBezTo>
                  <a:pt x="8129" y="4099466"/>
                  <a:pt x="23502" y="4014012"/>
                  <a:pt x="0" y="3758032"/>
                </a:cubicBezTo>
                <a:cubicBezTo>
                  <a:pt x="-23502" y="3502052"/>
                  <a:pt x="8018" y="3295661"/>
                  <a:pt x="0" y="3035578"/>
                </a:cubicBezTo>
                <a:cubicBezTo>
                  <a:pt x="-8018" y="2775495"/>
                  <a:pt x="-8720" y="2595880"/>
                  <a:pt x="0" y="2401845"/>
                </a:cubicBezTo>
                <a:cubicBezTo>
                  <a:pt x="8720" y="2207810"/>
                  <a:pt x="9279" y="1982551"/>
                  <a:pt x="0" y="1768113"/>
                </a:cubicBezTo>
                <a:cubicBezTo>
                  <a:pt x="-9279" y="1553675"/>
                  <a:pt x="7090" y="1354447"/>
                  <a:pt x="0" y="1178742"/>
                </a:cubicBezTo>
                <a:cubicBezTo>
                  <a:pt x="-7090" y="1003037"/>
                  <a:pt x="-23786" y="768334"/>
                  <a:pt x="0" y="589371"/>
                </a:cubicBezTo>
                <a:cubicBezTo>
                  <a:pt x="23786" y="410408"/>
                  <a:pt x="-16955" y="242082"/>
                  <a:pt x="0" y="0"/>
                </a:cubicBezTo>
                <a:close/>
              </a:path>
              <a:path w="3647661" h="4436126" stroke="0" extrusionOk="0">
                <a:moveTo>
                  <a:pt x="0" y="0"/>
                </a:moveTo>
                <a:cubicBezTo>
                  <a:pt x="171149" y="-7244"/>
                  <a:pt x="374684" y="2591"/>
                  <a:pt x="534990" y="0"/>
                </a:cubicBezTo>
                <a:cubicBezTo>
                  <a:pt x="695296" y="-2591"/>
                  <a:pt x="907320" y="7483"/>
                  <a:pt x="1069981" y="0"/>
                </a:cubicBezTo>
                <a:cubicBezTo>
                  <a:pt x="1232642" y="-7483"/>
                  <a:pt x="1543604" y="-26203"/>
                  <a:pt x="1677924" y="0"/>
                </a:cubicBezTo>
                <a:cubicBezTo>
                  <a:pt x="1812244" y="26203"/>
                  <a:pt x="2140632" y="31361"/>
                  <a:pt x="2322344" y="0"/>
                </a:cubicBezTo>
                <a:cubicBezTo>
                  <a:pt x="2504056" y="-31361"/>
                  <a:pt x="2658834" y="3381"/>
                  <a:pt x="2893811" y="0"/>
                </a:cubicBezTo>
                <a:cubicBezTo>
                  <a:pt x="3128788" y="-3381"/>
                  <a:pt x="3338741" y="-10376"/>
                  <a:pt x="3647661" y="0"/>
                </a:cubicBezTo>
                <a:cubicBezTo>
                  <a:pt x="3628986" y="244498"/>
                  <a:pt x="3624774" y="362520"/>
                  <a:pt x="3647661" y="545010"/>
                </a:cubicBezTo>
                <a:cubicBezTo>
                  <a:pt x="3670549" y="727500"/>
                  <a:pt x="3619543" y="968439"/>
                  <a:pt x="3647661" y="1134381"/>
                </a:cubicBezTo>
                <a:cubicBezTo>
                  <a:pt x="3675779" y="1300323"/>
                  <a:pt x="3670065" y="1646297"/>
                  <a:pt x="3647661" y="1856836"/>
                </a:cubicBezTo>
                <a:cubicBezTo>
                  <a:pt x="3625257" y="2067375"/>
                  <a:pt x="3632904" y="2315399"/>
                  <a:pt x="3647661" y="2490568"/>
                </a:cubicBezTo>
                <a:cubicBezTo>
                  <a:pt x="3662418" y="2665737"/>
                  <a:pt x="3616073" y="2880164"/>
                  <a:pt x="3647661" y="3124300"/>
                </a:cubicBezTo>
                <a:cubicBezTo>
                  <a:pt x="3679249" y="3368436"/>
                  <a:pt x="3677361" y="3519722"/>
                  <a:pt x="3647661" y="3758032"/>
                </a:cubicBezTo>
                <a:cubicBezTo>
                  <a:pt x="3617961" y="3996342"/>
                  <a:pt x="3615180" y="4147465"/>
                  <a:pt x="3647661" y="4436126"/>
                </a:cubicBezTo>
                <a:cubicBezTo>
                  <a:pt x="3506685" y="4421969"/>
                  <a:pt x="3266652" y="4433618"/>
                  <a:pt x="3149147" y="4436126"/>
                </a:cubicBezTo>
                <a:cubicBezTo>
                  <a:pt x="3031642" y="4438634"/>
                  <a:pt x="2832267" y="4432536"/>
                  <a:pt x="2650634" y="4436126"/>
                </a:cubicBezTo>
                <a:cubicBezTo>
                  <a:pt x="2469001" y="4439716"/>
                  <a:pt x="2324677" y="4416284"/>
                  <a:pt x="2042690" y="4436126"/>
                </a:cubicBezTo>
                <a:cubicBezTo>
                  <a:pt x="1760703" y="4455968"/>
                  <a:pt x="1686949" y="4416099"/>
                  <a:pt x="1398270" y="4436126"/>
                </a:cubicBezTo>
                <a:cubicBezTo>
                  <a:pt x="1109591" y="4456153"/>
                  <a:pt x="1071585" y="4455485"/>
                  <a:pt x="899756" y="4436126"/>
                </a:cubicBezTo>
                <a:cubicBezTo>
                  <a:pt x="727927" y="4416767"/>
                  <a:pt x="344407" y="4430463"/>
                  <a:pt x="0" y="4436126"/>
                </a:cubicBezTo>
                <a:cubicBezTo>
                  <a:pt x="5440" y="4303018"/>
                  <a:pt x="91" y="4161914"/>
                  <a:pt x="0" y="3891116"/>
                </a:cubicBezTo>
                <a:cubicBezTo>
                  <a:pt x="-91" y="3620318"/>
                  <a:pt x="-11601" y="3462294"/>
                  <a:pt x="0" y="3301745"/>
                </a:cubicBezTo>
                <a:cubicBezTo>
                  <a:pt x="11601" y="3141196"/>
                  <a:pt x="22776" y="2916996"/>
                  <a:pt x="0" y="2756735"/>
                </a:cubicBezTo>
                <a:cubicBezTo>
                  <a:pt x="-22776" y="2596474"/>
                  <a:pt x="5257" y="2440491"/>
                  <a:pt x="0" y="2256087"/>
                </a:cubicBezTo>
                <a:cubicBezTo>
                  <a:pt x="-5257" y="2071683"/>
                  <a:pt x="20189" y="1902567"/>
                  <a:pt x="0" y="1666716"/>
                </a:cubicBezTo>
                <a:cubicBezTo>
                  <a:pt x="-20189" y="1430865"/>
                  <a:pt x="-21241" y="1161108"/>
                  <a:pt x="0" y="988622"/>
                </a:cubicBezTo>
                <a:cubicBezTo>
                  <a:pt x="21241" y="816136"/>
                  <a:pt x="17108" y="406740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57150">
            <a:solidFill>
              <a:schemeClr val="accent2"/>
            </a:solidFill>
            <a:extLst>
              <a:ext uri="{C807C97D-BFC1-408E-A445-0C87EB9F89A2}">
                <ask:lineSketchStyleProps xmlns:ask="http://schemas.microsoft.com/office/drawing/2018/sketchyshapes" sd="687283399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sketch line">
            <a:extLst>
              <a:ext uri="{FF2B5EF4-FFF2-40B4-BE49-F238E27FC236}">
                <a16:creationId xmlns:a16="http://schemas.microsoft.com/office/drawing/2014/main" id="{2A39B854-4B6C-4F7F-A602-6F97770CED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38199" y="5439978"/>
            <a:ext cx="6281928" cy="18288"/>
          </a:xfrm>
          <a:custGeom>
            <a:avLst/>
            <a:gdLst>
              <a:gd name="connsiteX0" fmla="*/ 0 w 6281928"/>
              <a:gd name="connsiteY0" fmla="*/ 0 h 18288"/>
              <a:gd name="connsiteX1" fmla="*/ 572353 w 6281928"/>
              <a:gd name="connsiteY1" fmla="*/ 0 h 18288"/>
              <a:gd name="connsiteX2" fmla="*/ 1207526 w 6281928"/>
              <a:gd name="connsiteY2" fmla="*/ 0 h 18288"/>
              <a:gd name="connsiteX3" fmla="*/ 1779880 w 6281928"/>
              <a:gd name="connsiteY3" fmla="*/ 0 h 18288"/>
              <a:gd name="connsiteX4" fmla="*/ 2540691 w 6281928"/>
              <a:gd name="connsiteY4" fmla="*/ 0 h 18288"/>
              <a:gd name="connsiteX5" fmla="*/ 3238683 w 6281928"/>
              <a:gd name="connsiteY5" fmla="*/ 0 h 18288"/>
              <a:gd name="connsiteX6" fmla="*/ 3936675 w 6281928"/>
              <a:gd name="connsiteY6" fmla="*/ 0 h 18288"/>
              <a:gd name="connsiteX7" fmla="*/ 4760305 w 6281928"/>
              <a:gd name="connsiteY7" fmla="*/ 0 h 18288"/>
              <a:gd name="connsiteX8" fmla="*/ 5521117 w 6281928"/>
              <a:gd name="connsiteY8" fmla="*/ 0 h 18288"/>
              <a:gd name="connsiteX9" fmla="*/ 6281928 w 6281928"/>
              <a:gd name="connsiteY9" fmla="*/ 0 h 18288"/>
              <a:gd name="connsiteX10" fmla="*/ 6281928 w 6281928"/>
              <a:gd name="connsiteY10" fmla="*/ 18288 h 18288"/>
              <a:gd name="connsiteX11" fmla="*/ 5772394 w 6281928"/>
              <a:gd name="connsiteY11" fmla="*/ 18288 h 18288"/>
              <a:gd name="connsiteX12" fmla="*/ 5200040 w 6281928"/>
              <a:gd name="connsiteY12" fmla="*/ 18288 h 18288"/>
              <a:gd name="connsiteX13" fmla="*/ 4439229 w 6281928"/>
              <a:gd name="connsiteY13" fmla="*/ 18288 h 18288"/>
              <a:gd name="connsiteX14" fmla="*/ 3615599 w 6281928"/>
              <a:gd name="connsiteY14" fmla="*/ 18288 h 18288"/>
              <a:gd name="connsiteX15" fmla="*/ 2980426 w 6281928"/>
              <a:gd name="connsiteY15" fmla="*/ 18288 h 18288"/>
              <a:gd name="connsiteX16" fmla="*/ 2156795 w 6281928"/>
              <a:gd name="connsiteY16" fmla="*/ 18288 h 18288"/>
              <a:gd name="connsiteX17" fmla="*/ 1584442 w 6281928"/>
              <a:gd name="connsiteY17" fmla="*/ 18288 h 18288"/>
              <a:gd name="connsiteX18" fmla="*/ 1074908 w 6281928"/>
              <a:gd name="connsiteY18" fmla="*/ 18288 h 18288"/>
              <a:gd name="connsiteX19" fmla="*/ 0 w 6281928"/>
              <a:gd name="connsiteY19" fmla="*/ 18288 h 18288"/>
              <a:gd name="connsiteX20" fmla="*/ 0 w 6281928"/>
              <a:gd name="connsiteY20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6281928" h="18288" fill="none" extrusionOk="0">
                <a:moveTo>
                  <a:pt x="0" y="0"/>
                </a:moveTo>
                <a:cubicBezTo>
                  <a:pt x="205960" y="24870"/>
                  <a:pt x="343550" y="5918"/>
                  <a:pt x="572353" y="0"/>
                </a:cubicBezTo>
                <a:cubicBezTo>
                  <a:pt x="801156" y="-5918"/>
                  <a:pt x="1015649" y="-11381"/>
                  <a:pt x="1207526" y="0"/>
                </a:cubicBezTo>
                <a:cubicBezTo>
                  <a:pt x="1399403" y="11381"/>
                  <a:pt x="1549725" y="7866"/>
                  <a:pt x="1779880" y="0"/>
                </a:cubicBezTo>
                <a:cubicBezTo>
                  <a:pt x="2010035" y="-7866"/>
                  <a:pt x="2190674" y="12826"/>
                  <a:pt x="2540691" y="0"/>
                </a:cubicBezTo>
                <a:cubicBezTo>
                  <a:pt x="2890708" y="-12826"/>
                  <a:pt x="3025718" y="-18534"/>
                  <a:pt x="3238683" y="0"/>
                </a:cubicBezTo>
                <a:cubicBezTo>
                  <a:pt x="3451648" y="18534"/>
                  <a:pt x="3603947" y="14884"/>
                  <a:pt x="3936675" y="0"/>
                </a:cubicBezTo>
                <a:cubicBezTo>
                  <a:pt x="4269403" y="-14884"/>
                  <a:pt x="4480718" y="-24607"/>
                  <a:pt x="4760305" y="0"/>
                </a:cubicBezTo>
                <a:cubicBezTo>
                  <a:pt x="5039892" y="24607"/>
                  <a:pt x="5359549" y="-31311"/>
                  <a:pt x="5521117" y="0"/>
                </a:cubicBezTo>
                <a:cubicBezTo>
                  <a:pt x="5682685" y="31311"/>
                  <a:pt x="5986067" y="-12593"/>
                  <a:pt x="6281928" y="0"/>
                </a:cubicBezTo>
                <a:cubicBezTo>
                  <a:pt x="6282307" y="7355"/>
                  <a:pt x="6282212" y="10249"/>
                  <a:pt x="6281928" y="18288"/>
                </a:cubicBezTo>
                <a:cubicBezTo>
                  <a:pt x="6078981" y="8428"/>
                  <a:pt x="5961061" y="2290"/>
                  <a:pt x="5772394" y="18288"/>
                </a:cubicBezTo>
                <a:cubicBezTo>
                  <a:pt x="5583727" y="34286"/>
                  <a:pt x="5329968" y="24208"/>
                  <a:pt x="5200040" y="18288"/>
                </a:cubicBezTo>
                <a:cubicBezTo>
                  <a:pt x="5070112" y="12368"/>
                  <a:pt x="4793288" y="21070"/>
                  <a:pt x="4439229" y="18288"/>
                </a:cubicBezTo>
                <a:cubicBezTo>
                  <a:pt x="4085170" y="15506"/>
                  <a:pt x="3813765" y="-16466"/>
                  <a:pt x="3615599" y="18288"/>
                </a:cubicBezTo>
                <a:cubicBezTo>
                  <a:pt x="3417433" y="53042"/>
                  <a:pt x="3133643" y="20727"/>
                  <a:pt x="2980426" y="18288"/>
                </a:cubicBezTo>
                <a:cubicBezTo>
                  <a:pt x="2827209" y="15849"/>
                  <a:pt x="2380685" y="51850"/>
                  <a:pt x="2156795" y="18288"/>
                </a:cubicBezTo>
                <a:cubicBezTo>
                  <a:pt x="1932905" y="-15274"/>
                  <a:pt x="1716744" y="-1398"/>
                  <a:pt x="1584442" y="18288"/>
                </a:cubicBezTo>
                <a:cubicBezTo>
                  <a:pt x="1452140" y="37974"/>
                  <a:pt x="1280887" y="12750"/>
                  <a:pt x="1074908" y="18288"/>
                </a:cubicBezTo>
                <a:cubicBezTo>
                  <a:pt x="868929" y="23826"/>
                  <a:pt x="318124" y="-17878"/>
                  <a:pt x="0" y="18288"/>
                </a:cubicBezTo>
                <a:cubicBezTo>
                  <a:pt x="-384" y="12702"/>
                  <a:pt x="-513" y="4636"/>
                  <a:pt x="0" y="0"/>
                </a:cubicBezTo>
                <a:close/>
              </a:path>
              <a:path w="6281928" h="18288" stroke="0" extrusionOk="0">
                <a:moveTo>
                  <a:pt x="0" y="0"/>
                </a:moveTo>
                <a:cubicBezTo>
                  <a:pt x="135290" y="27650"/>
                  <a:pt x="488372" y="4391"/>
                  <a:pt x="635173" y="0"/>
                </a:cubicBezTo>
                <a:cubicBezTo>
                  <a:pt x="781974" y="-4391"/>
                  <a:pt x="992816" y="14310"/>
                  <a:pt x="1144707" y="0"/>
                </a:cubicBezTo>
                <a:cubicBezTo>
                  <a:pt x="1296598" y="-14310"/>
                  <a:pt x="1796462" y="-1258"/>
                  <a:pt x="1968337" y="0"/>
                </a:cubicBezTo>
                <a:cubicBezTo>
                  <a:pt x="2140212" y="1258"/>
                  <a:pt x="2343376" y="-12852"/>
                  <a:pt x="2603510" y="0"/>
                </a:cubicBezTo>
                <a:cubicBezTo>
                  <a:pt x="2863644" y="12852"/>
                  <a:pt x="2935073" y="-10591"/>
                  <a:pt x="3238683" y="0"/>
                </a:cubicBezTo>
                <a:cubicBezTo>
                  <a:pt x="3542293" y="10591"/>
                  <a:pt x="3731676" y="3538"/>
                  <a:pt x="4062313" y="0"/>
                </a:cubicBezTo>
                <a:cubicBezTo>
                  <a:pt x="4392950" y="-3538"/>
                  <a:pt x="4440715" y="28126"/>
                  <a:pt x="4634667" y="0"/>
                </a:cubicBezTo>
                <a:cubicBezTo>
                  <a:pt x="4828619" y="-28126"/>
                  <a:pt x="5052661" y="8974"/>
                  <a:pt x="5458297" y="0"/>
                </a:cubicBezTo>
                <a:cubicBezTo>
                  <a:pt x="5863933" y="-8974"/>
                  <a:pt x="5906900" y="-24516"/>
                  <a:pt x="6281928" y="0"/>
                </a:cubicBezTo>
                <a:cubicBezTo>
                  <a:pt x="6282268" y="5688"/>
                  <a:pt x="6281759" y="13142"/>
                  <a:pt x="6281928" y="18288"/>
                </a:cubicBezTo>
                <a:cubicBezTo>
                  <a:pt x="6036108" y="15339"/>
                  <a:pt x="5743611" y="10415"/>
                  <a:pt x="5583936" y="18288"/>
                </a:cubicBezTo>
                <a:cubicBezTo>
                  <a:pt x="5424261" y="26161"/>
                  <a:pt x="5250533" y="-179"/>
                  <a:pt x="4948763" y="18288"/>
                </a:cubicBezTo>
                <a:cubicBezTo>
                  <a:pt x="4646993" y="36755"/>
                  <a:pt x="4354673" y="7565"/>
                  <a:pt x="4125133" y="18288"/>
                </a:cubicBezTo>
                <a:cubicBezTo>
                  <a:pt x="3895593" y="29012"/>
                  <a:pt x="3570246" y="29209"/>
                  <a:pt x="3301502" y="18288"/>
                </a:cubicBezTo>
                <a:cubicBezTo>
                  <a:pt x="3032758" y="7367"/>
                  <a:pt x="2955340" y="11905"/>
                  <a:pt x="2729149" y="18288"/>
                </a:cubicBezTo>
                <a:cubicBezTo>
                  <a:pt x="2502958" y="24671"/>
                  <a:pt x="2269423" y="3142"/>
                  <a:pt x="2031157" y="18288"/>
                </a:cubicBezTo>
                <a:cubicBezTo>
                  <a:pt x="1792891" y="33434"/>
                  <a:pt x="1484731" y="22122"/>
                  <a:pt x="1207526" y="18288"/>
                </a:cubicBezTo>
                <a:cubicBezTo>
                  <a:pt x="930321" y="14454"/>
                  <a:pt x="560231" y="-33402"/>
                  <a:pt x="0" y="18288"/>
                </a:cubicBezTo>
                <a:cubicBezTo>
                  <a:pt x="-478" y="10520"/>
                  <a:pt x="210" y="5044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3" name="Gráfico 2">
            <a:extLst>
              <a:ext uri="{FF2B5EF4-FFF2-40B4-BE49-F238E27FC236}">
                <a16:creationId xmlns:a16="http://schemas.microsoft.com/office/drawing/2014/main" id="{09EB9C7E-172C-1687-3425-8498303E07A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067288" y="35094"/>
            <a:ext cx="1121664" cy="1121664"/>
          </a:xfrm>
          <a:prstGeom prst="rect">
            <a:avLst/>
          </a:prstGeom>
        </p:spPr>
      </p:pic>
      <p:sp>
        <p:nvSpPr>
          <p:cNvPr id="5" name="CuadroTexto 4">
            <a:extLst>
              <a:ext uri="{FF2B5EF4-FFF2-40B4-BE49-F238E27FC236}">
                <a16:creationId xmlns:a16="http://schemas.microsoft.com/office/drawing/2014/main" id="{44D5C61F-6A6E-AC5C-64AF-95DBEFC7D02E}"/>
              </a:ext>
            </a:extLst>
          </p:cNvPr>
          <p:cNvSpPr txBox="1"/>
          <p:nvPr/>
        </p:nvSpPr>
        <p:spPr>
          <a:xfrm>
            <a:off x="7564582" y="1672400"/>
            <a:ext cx="3990109" cy="25299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</a:pPr>
            <a:r>
              <a:rPr lang="es-ES" sz="4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Acompañamiento</a:t>
            </a:r>
            <a:r>
              <a:rPr lang="es-ES" sz="44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1ºESO</a:t>
            </a:r>
          </a:p>
          <a:p>
            <a:pPr algn="ctr">
              <a:lnSpc>
                <a:spcPct val="90000"/>
              </a:lnSpc>
              <a:spcBef>
                <a:spcPct val="0"/>
              </a:spcBef>
            </a:pPr>
            <a:r>
              <a:rPr lang="es-ES" sz="44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(octubre a 24/06/26)</a:t>
            </a:r>
            <a:endParaRPr lang="es-ES" dirty="0"/>
          </a:p>
        </p:txBody>
      </p:sp>
      <p:graphicFrame>
        <p:nvGraphicFramePr>
          <p:cNvPr id="7" name="Tabla 8">
            <a:extLst>
              <a:ext uri="{FF2B5EF4-FFF2-40B4-BE49-F238E27FC236}">
                <a16:creationId xmlns:a16="http://schemas.microsoft.com/office/drawing/2014/main" id="{66439740-BA90-B38C-4159-FCC93EC187A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85006221"/>
              </p:ext>
            </p:extLst>
          </p:nvPr>
        </p:nvGraphicFramePr>
        <p:xfrm>
          <a:off x="629111" y="414524"/>
          <a:ext cx="6642465" cy="544423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14155">
                  <a:extLst>
                    <a:ext uri="{9D8B030D-6E8A-4147-A177-3AD203B41FA5}">
                      <a16:colId xmlns:a16="http://schemas.microsoft.com/office/drawing/2014/main" val="1685781880"/>
                    </a:ext>
                  </a:extLst>
                </a:gridCol>
                <a:gridCol w="2214155">
                  <a:extLst>
                    <a:ext uri="{9D8B030D-6E8A-4147-A177-3AD203B41FA5}">
                      <a16:colId xmlns:a16="http://schemas.microsoft.com/office/drawing/2014/main" val="4260253849"/>
                    </a:ext>
                  </a:extLst>
                </a:gridCol>
                <a:gridCol w="2214155">
                  <a:extLst>
                    <a:ext uri="{9D8B030D-6E8A-4147-A177-3AD203B41FA5}">
                      <a16:colId xmlns:a16="http://schemas.microsoft.com/office/drawing/2014/main" val="390138021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" sz="24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FINALIDAD</a:t>
                      </a:r>
                      <a:endParaRPr lang="es-E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" sz="24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DESTINATARIOS</a:t>
                      </a:r>
                      <a:endParaRPr lang="es-E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" sz="24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TIPO DE APOYO Y REFUERZO</a:t>
                      </a:r>
                      <a:endParaRPr lang="es-E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3963243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" sz="24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Abordar la etapa de secundaria de una forma más competente y autónoma</a:t>
                      </a:r>
                      <a:endParaRPr lang="es-E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" sz="24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Alumnado 1º ESO que acumule al menos una repetición en su historial académico y/o presente bajo rendimiento escolar o escasa motivación hacia el aprendizaje</a:t>
                      </a:r>
                      <a:endParaRPr lang="es-E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" sz="24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LCL (2h/sem)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24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MAT (2h/sem)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24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ING (2h/sem)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" sz="24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Refuerzo motivacional, emocional y habilidades para el estudio (2h/sem)</a:t>
                      </a:r>
                      <a:endParaRPr lang="es-E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968632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9889429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1188</TotalTime>
  <Words>824</Words>
  <Application>Microsoft Office PowerPoint</Application>
  <PresentationFormat>Panorámica</PresentationFormat>
  <Paragraphs>95</Paragraphs>
  <Slides>13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13</vt:i4>
      </vt:variant>
    </vt:vector>
  </HeadingPairs>
  <TitlesOfParts>
    <vt:vector size="17" baseType="lpstr">
      <vt:lpstr>Arial</vt:lpstr>
      <vt:lpstr>Calibri</vt:lpstr>
      <vt:lpstr>Calibri Light</vt:lpstr>
      <vt:lpstr>Tema de Office</vt:lpstr>
      <vt:lpstr>PROGRAMA DE ÉXITO EDUCATIVO: ACOMPAÑAMIENTO Y REFUERZO</vt:lpstr>
      <vt:lpstr>El ÉXITO EDUCATIVO a través del ACOMPAÑAMIENTO y del REFUERZO</vt:lpstr>
      <vt:lpstr>Que todo el alumnado pueda alcanzar el pleno desarrollo personal</vt:lpstr>
      <vt:lpstr>En el CURSO 2025/2026</vt:lpstr>
      <vt:lpstr>El curso 2025/2026 se desarrollarán:</vt:lpstr>
      <vt:lpstr>Apoyo a la lectoescritura en 3º PRIMARIA (de octubre a 29/05/26)</vt:lpstr>
      <vt:lpstr>en 4º PRIMARIA clases de refuerzo Comp. Lectora  (de octubre a 29/05/26)</vt:lpstr>
      <vt:lpstr> en 3º y 4º PRIMARIA clases de refuerzo Comp. Matemática  (de octubre a 29/05/26) </vt:lpstr>
      <vt:lpstr>Presentación de PowerPoint</vt:lpstr>
      <vt:lpstr>Acompañamiento 4ºESO (octubre a 29/05/26)  JUNIO 4ºESO (1/06/26 a 24/06/2026)  </vt:lpstr>
      <vt:lpstr>Presentación de PowerPoint</vt:lpstr>
      <vt:lpstr>Solo con el compromiso de todos: alumnos, familias, docentes, centros y administración educativa, lo conseguiremos</vt:lpstr>
      <vt:lpstr>GRACIAS POR SU ATENCIÓN y COMPROMISO  Para ampliar esta información y conocer el centro sede y horario en que se impartirá la medida propuesta a su hija/o     dirígase al responsable del programa en su centro educativo.</vt:lpstr>
    </vt:vector>
  </TitlesOfParts>
  <Company>JCyL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PROGRAMA DE ÉXITO EDUCATIVO: ACOMPAÑAMIENTO Y REFUERZO</dc:title>
  <dc:creator>M. PILAR MARTIN GARCIA</dc:creator>
  <cp:lastModifiedBy>Alicia Ortega de la Calle</cp:lastModifiedBy>
  <cp:revision>31</cp:revision>
  <dcterms:created xsi:type="dcterms:W3CDTF">2023-09-24T22:28:03Z</dcterms:created>
  <dcterms:modified xsi:type="dcterms:W3CDTF">2025-09-25T11:33:26Z</dcterms:modified>
</cp:coreProperties>
</file>